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9" r:id="rId1"/>
  </p:sldMasterIdLst>
  <p:notesMasterIdLst>
    <p:notesMasterId r:id="rId124"/>
  </p:notesMasterIdLst>
  <p:sldIdLst>
    <p:sldId id="441" r:id="rId2"/>
    <p:sldId id="272" r:id="rId3"/>
    <p:sldId id="316" r:id="rId4"/>
    <p:sldId id="385" r:id="rId5"/>
    <p:sldId id="258" r:id="rId6"/>
    <p:sldId id="386" r:id="rId7"/>
    <p:sldId id="457" r:id="rId8"/>
    <p:sldId id="472" r:id="rId9"/>
    <p:sldId id="475" r:id="rId10"/>
    <p:sldId id="559" r:id="rId11"/>
    <p:sldId id="474" r:id="rId12"/>
    <p:sldId id="473" r:id="rId13"/>
    <p:sldId id="485" r:id="rId14"/>
    <p:sldId id="487" r:id="rId15"/>
    <p:sldId id="488" r:id="rId16"/>
    <p:sldId id="478" r:id="rId17"/>
    <p:sldId id="479" r:id="rId18"/>
    <p:sldId id="482" r:id="rId19"/>
    <p:sldId id="483" r:id="rId20"/>
    <p:sldId id="489" r:id="rId21"/>
    <p:sldId id="490" r:id="rId22"/>
    <p:sldId id="491" r:id="rId23"/>
    <p:sldId id="366" r:id="rId24"/>
    <p:sldId id="278" r:id="rId25"/>
    <p:sldId id="279" r:id="rId26"/>
    <p:sldId id="442" r:id="rId27"/>
    <p:sldId id="443" r:id="rId28"/>
    <p:sldId id="257" r:id="rId29"/>
    <p:sldId id="345" r:id="rId30"/>
    <p:sldId id="330" r:id="rId31"/>
    <p:sldId id="471" r:id="rId32"/>
    <p:sldId id="305" r:id="rId33"/>
    <p:sldId id="480" r:id="rId34"/>
    <p:sldId id="368" r:id="rId35"/>
    <p:sldId id="264" r:id="rId36"/>
    <p:sldId id="313" r:id="rId37"/>
    <p:sldId id="263" r:id="rId38"/>
    <p:sldId id="324" r:id="rId39"/>
    <p:sldId id="320" r:id="rId40"/>
    <p:sldId id="314" r:id="rId41"/>
    <p:sldId id="458" r:id="rId42"/>
    <p:sldId id="464" r:id="rId43"/>
    <p:sldId id="494" r:id="rId44"/>
    <p:sldId id="459" r:id="rId45"/>
    <p:sldId id="374" r:id="rId46"/>
    <p:sldId id="265" r:id="rId47"/>
    <p:sldId id="325" r:id="rId48"/>
    <p:sldId id="447" r:id="rId49"/>
    <p:sldId id="342" r:id="rId50"/>
    <p:sldId id="560" r:id="rId51"/>
    <p:sldId id="343" r:id="rId52"/>
    <p:sldId id="561" r:id="rId53"/>
    <p:sldId id="562" r:id="rId54"/>
    <p:sldId id="563" r:id="rId55"/>
    <p:sldId id="326" r:id="rId56"/>
    <p:sldId id="461" r:id="rId57"/>
    <p:sldId id="460" r:id="rId58"/>
    <p:sldId id="493" r:id="rId59"/>
    <p:sldId id="462" r:id="rId60"/>
    <p:sldId id="373" r:id="rId61"/>
    <p:sldId id="328" r:id="rId62"/>
    <p:sldId id="465" r:id="rId63"/>
    <p:sldId id="266" r:id="rId64"/>
    <p:sldId id="466" r:id="rId65"/>
    <p:sldId id="327" r:id="rId66"/>
    <p:sldId id="492" r:id="rId67"/>
    <p:sldId id="467" r:id="rId68"/>
    <p:sldId id="432" r:id="rId69"/>
    <p:sldId id="509" r:id="rId70"/>
    <p:sldId id="510" r:id="rId71"/>
    <p:sldId id="511" r:id="rId72"/>
    <p:sldId id="512" r:id="rId73"/>
    <p:sldId id="513" r:id="rId74"/>
    <p:sldId id="514" r:id="rId75"/>
    <p:sldId id="564" r:id="rId76"/>
    <p:sldId id="516" r:id="rId77"/>
    <p:sldId id="517" r:id="rId78"/>
    <p:sldId id="518" r:id="rId79"/>
    <p:sldId id="495" r:id="rId80"/>
    <p:sldId id="520" r:id="rId81"/>
    <p:sldId id="523" r:id="rId82"/>
    <p:sldId id="521" r:id="rId83"/>
    <p:sldId id="525" r:id="rId84"/>
    <p:sldId id="556" r:id="rId85"/>
    <p:sldId id="522" r:id="rId86"/>
    <p:sldId id="524" r:id="rId87"/>
    <p:sldId id="551" r:id="rId88"/>
    <p:sldId id="553" r:id="rId89"/>
    <p:sldId id="555" r:id="rId90"/>
    <p:sldId id="552" r:id="rId91"/>
    <p:sldId id="565" r:id="rId92"/>
    <p:sldId id="554" r:id="rId93"/>
    <p:sldId id="526" r:id="rId94"/>
    <p:sldId id="496" r:id="rId95"/>
    <p:sldId id="528" r:id="rId96"/>
    <p:sldId id="529" r:id="rId97"/>
    <p:sldId id="532" r:id="rId98"/>
    <p:sldId id="530" r:id="rId99"/>
    <p:sldId id="531" r:id="rId100"/>
    <p:sldId id="533" r:id="rId101"/>
    <p:sldId id="535" r:id="rId102"/>
    <p:sldId id="536" r:id="rId103"/>
    <p:sldId id="537" r:id="rId104"/>
    <p:sldId id="534" r:id="rId105"/>
    <p:sldId id="497" r:id="rId106"/>
    <p:sldId id="538" r:id="rId107"/>
    <p:sldId id="541" r:id="rId108"/>
    <p:sldId id="543" r:id="rId109"/>
    <p:sldId id="545" r:id="rId110"/>
    <p:sldId id="546" r:id="rId111"/>
    <p:sldId id="547" r:id="rId112"/>
    <p:sldId id="548" r:id="rId113"/>
    <p:sldId id="549" r:id="rId114"/>
    <p:sldId id="550" r:id="rId115"/>
    <p:sldId id="557" r:id="rId116"/>
    <p:sldId id="558" r:id="rId117"/>
    <p:sldId id="336" r:id="rId118"/>
    <p:sldId id="469" r:id="rId119"/>
    <p:sldId id="416" r:id="rId120"/>
    <p:sldId id="329" r:id="rId121"/>
    <p:sldId id="317" r:id="rId122"/>
    <p:sldId id="444" r:id="rId1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DB9AD82-C932-4B0C-A2C5-5B26BA18ADDB}">
          <p14:sldIdLst>
            <p14:sldId id="441"/>
            <p14:sldId id="272"/>
            <p14:sldId id="316"/>
            <p14:sldId id="385"/>
            <p14:sldId id="258"/>
            <p14:sldId id="386"/>
            <p14:sldId id="457"/>
            <p14:sldId id="472"/>
            <p14:sldId id="475"/>
            <p14:sldId id="559"/>
          </p14:sldIdLst>
        </p14:section>
        <p14:section name="Intro to Data Science" id="{6D14E457-B91B-4284-B78D-3260D4E0A10A}">
          <p14:sldIdLst>
            <p14:sldId id="474"/>
            <p14:sldId id="473"/>
            <p14:sldId id="485"/>
            <p14:sldId id="487"/>
            <p14:sldId id="488"/>
            <p14:sldId id="478"/>
            <p14:sldId id="479"/>
            <p14:sldId id="482"/>
            <p14:sldId id="483"/>
            <p14:sldId id="489"/>
            <p14:sldId id="490"/>
            <p14:sldId id="491"/>
          </p14:sldIdLst>
        </p14:section>
        <p14:section name="Intro to R" id="{CA19CDFB-1EEA-4BFD-9D9B-2971423F2B56}">
          <p14:sldIdLst>
            <p14:sldId id="366"/>
            <p14:sldId id="278"/>
            <p14:sldId id="279"/>
            <p14:sldId id="442"/>
            <p14:sldId id="443"/>
            <p14:sldId id="257"/>
            <p14:sldId id="345"/>
            <p14:sldId id="330"/>
            <p14:sldId id="471"/>
            <p14:sldId id="305"/>
            <p14:sldId id="480"/>
          </p14:sldIdLst>
        </p14:section>
        <p14:section name="Transforming Data" id="{CE2B7B65-C974-4C50-BFCB-7F395E08D06E}">
          <p14:sldIdLst>
            <p14:sldId id="368"/>
            <p14:sldId id="264"/>
            <p14:sldId id="313"/>
            <p14:sldId id="263"/>
            <p14:sldId id="324"/>
            <p14:sldId id="320"/>
            <p14:sldId id="314"/>
            <p14:sldId id="458"/>
            <p14:sldId id="464"/>
            <p14:sldId id="494"/>
            <p14:sldId id="459"/>
          </p14:sldIdLst>
        </p14:section>
        <p14:section name="Descriptive Statistics" id="{CBAC4118-D911-42E0-8F17-E12C77F88444}">
          <p14:sldIdLst>
            <p14:sldId id="374"/>
            <p14:sldId id="265"/>
            <p14:sldId id="325"/>
            <p14:sldId id="447"/>
            <p14:sldId id="342"/>
            <p14:sldId id="560"/>
            <p14:sldId id="343"/>
            <p14:sldId id="561"/>
            <p14:sldId id="562"/>
            <p14:sldId id="563"/>
            <p14:sldId id="326"/>
            <p14:sldId id="461"/>
            <p14:sldId id="460"/>
            <p14:sldId id="493"/>
            <p14:sldId id="462"/>
          </p14:sldIdLst>
        </p14:section>
        <p14:section name="Data Visualization" id="{1AADC1E0-25B1-403C-A9FC-751D34A8CAB9}">
          <p14:sldIdLst>
            <p14:sldId id="373"/>
            <p14:sldId id="328"/>
            <p14:sldId id="465"/>
            <p14:sldId id="266"/>
            <p14:sldId id="466"/>
            <p14:sldId id="327"/>
            <p14:sldId id="492"/>
            <p14:sldId id="467"/>
          </p14:sldIdLst>
        </p14:section>
        <p14:section name="Statistical Modeling" id="{55E7ACCA-7F98-48A4-A1A5-D506B66D5213}">
          <p14:sldIdLst>
            <p14:sldId id="432"/>
            <p14:sldId id="509"/>
            <p14:sldId id="510"/>
            <p14:sldId id="511"/>
            <p14:sldId id="512"/>
            <p14:sldId id="513"/>
            <p14:sldId id="514"/>
            <p14:sldId id="564"/>
            <p14:sldId id="516"/>
            <p14:sldId id="517"/>
            <p14:sldId id="518"/>
          </p14:sldIdLst>
        </p14:section>
        <p14:section name="Big Data" id="{8C2A6885-AC2F-4B8C-A1A9-447BC0C860AD}">
          <p14:sldIdLst>
            <p14:sldId id="495"/>
            <p14:sldId id="520"/>
            <p14:sldId id="523"/>
            <p14:sldId id="521"/>
            <p14:sldId id="525"/>
            <p14:sldId id="556"/>
            <p14:sldId id="522"/>
            <p14:sldId id="524"/>
            <p14:sldId id="551"/>
            <p14:sldId id="553"/>
            <p14:sldId id="555"/>
            <p14:sldId id="552"/>
            <p14:sldId id="565"/>
            <p14:sldId id="554"/>
            <p14:sldId id="526"/>
          </p14:sldIdLst>
        </p14:section>
        <p14:section name="Machine Learning" id="{FF377C3B-BD15-43CB-8584-E0BC3C35D4E0}">
          <p14:sldIdLst>
            <p14:sldId id="496"/>
            <p14:sldId id="528"/>
            <p14:sldId id="529"/>
            <p14:sldId id="532"/>
            <p14:sldId id="530"/>
            <p14:sldId id="531"/>
            <p14:sldId id="533"/>
            <p14:sldId id="535"/>
            <p14:sldId id="536"/>
            <p14:sldId id="537"/>
            <p14:sldId id="534"/>
          </p14:sldIdLst>
        </p14:section>
        <p14:section name="R in Practice" id="{4F0F26A2-B677-4589-9B57-D602789F5FE8}">
          <p14:sldIdLst>
            <p14:sldId id="497"/>
            <p14:sldId id="538"/>
            <p14:sldId id="541"/>
            <p14:sldId id="543"/>
            <p14:sldId id="545"/>
            <p14:sldId id="546"/>
            <p14:sldId id="547"/>
            <p14:sldId id="548"/>
            <p14:sldId id="549"/>
            <p14:sldId id="550"/>
            <p14:sldId id="557"/>
            <p14:sldId id="558"/>
            <p14:sldId id="336"/>
            <p14:sldId id="469"/>
          </p14:sldIdLst>
        </p14:section>
        <p14:section name="Conclusion" id="{CD729C29-5B54-4A13-8292-907678CFA86E}">
          <p14:sldIdLst>
            <p14:sldId id="416"/>
            <p14:sldId id="329"/>
            <p14:sldId id="317"/>
            <p14:sldId id="444"/>
          </p14:sldIdLst>
        </p14:section>
        <p14:section name="Archive" id="{D257783B-4598-4BA1-AC6F-660B09D96C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9" autoAdjust="0"/>
    <p:restoredTop sz="68761" autoAdjust="0"/>
  </p:normalViewPr>
  <p:slideViewPr>
    <p:cSldViewPr>
      <p:cViewPr varScale="1">
        <p:scale>
          <a:sx n="45" d="100"/>
          <a:sy n="45" d="100"/>
        </p:scale>
        <p:origin x="1488" y="32"/>
      </p:cViewPr>
      <p:guideLst>
        <p:guide orient="horz" pos="2160"/>
        <p:guide pos="384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image" Target="../media/image80.jpe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oleObject" Target="file:///C:\Work\Pluralsight\Courses\Exploratory%20Data%20Analysis%20with%20R\Module%204\Data%20Visualizations.xlsx" TargetMode="External"/><Relationship Id="rId4" Type="http://schemas.openxmlformats.org/officeDocument/2006/relationships/image" Target="../media/image81.jpe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rgbClr val="000000"/>
                </a:solidFill>
                <a:latin typeface="Times New Roman" panose="02020603050405020304" pitchFamily="18" charset="0"/>
                <a:ea typeface="+mn-ea"/>
                <a:cs typeface="Times New Roman" panose="02020603050405020304" pitchFamily="18" charset="0"/>
              </a:defRPr>
            </a:pPr>
            <a:r>
              <a:rPr lang="en-US" sz="2400" b="1" dirty="0">
                <a:solidFill>
                  <a:srgbClr val="000000"/>
                </a:solidFill>
                <a:latin typeface="Times New Roman" panose="02020603050405020304" pitchFamily="18" charset="0"/>
                <a:cs typeface="Times New Roman" panose="02020603050405020304" pitchFamily="18" charset="0"/>
              </a:rPr>
              <a:t>Movies by Rating Category</a:t>
            </a:r>
          </a:p>
        </c:rich>
      </c:tx>
      <c:overlay val="0"/>
      <c:spPr>
        <a:noFill/>
        <a:ln>
          <a:noFill/>
        </a:ln>
        <a:effectLst/>
      </c:spPr>
      <c:txPr>
        <a:bodyPr rot="0" spcFirstLastPara="1" vertOverflow="ellipsis" vert="horz" wrap="square" anchor="ctr" anchorCtr="1"/>
        <a:lstStyle/>
        <a:p>
          <a:pPr>
            <a:defRPr sz="2400" b="1" i="0" u="none" strike="noStrike" kern="1200" spc="0" baseline="0">
              <a:solidFill>
                <a:srgbClr val="000000"/>
              </a:solidFill>
              <a:latin typeface="Times New Roman" panose="02020603050405020304" pitchFamily="18" charset="0"/>
              <a:ea typeface="+mn-ea"/>
              <a:cs typeface="Times New Roman" panose="02020603050405020304" pitchFamily="18" charset="0"/>
            </a:defRPr>
          </a:pPr>
          <a:endParaRPr lang="en-US"/>
        </a:p>
      </c:txPr>
    </c:title>
    <c:autoTitleDeleted val="0"/>
    <c:view3D>
      <c:rotX val="15"/>
      <c:rotY val="20"/>
      <c:rAngAx val="0"/>
    </c:view3D>
    <c:floor>
      <c:thickness val="0"/>
      <c:spPr>
        <a:noFill/>
        <a:ln>
          <a:noFill/>
        </a:ln>
        <a:effectLst/>
        <a:sp3d/>
      </c:spPr>
    </c:floor>
    <c:sideWall>
      <c:thickness val="0"/>
      <c:spPr>
        <a:noFill/>
        <a:ln>
          <a:noFill/>
        </a:ln>
        <a:effectLst/>
        <a:sp3d/>
      </c:spPr>
    </c:sideWall>
    <c:backWall>
      <c:thickness val="0"/>
      <c:spPr>
        <a:blipFill>
          <a:blip xmlns:r="http://schemas.openxmlformats.org/officeDocument/2006/relationships" r:embed="rId3"/>
          <a:tile tx="0" ty="0" sx="100000" sy="100000" flip="none" algn="tl"/>
        </a:blipFill>
        <a:ln>
          <a:noFill/>
        </a:ln>
        <a:effectLst/>
        <a:sp3d/>
      </c:spPr>
    </c:backWall>
    <c:plotArea>
      <c:layout>
        <c:manualLayout>
          <c:layoutTarget val="inner"/>
          <c:xMode val="edge"/>
          <c:yMode val="edge"/>
          <c:x val="0.16570100612423447"/>
          <c:y val="0.15572543015456403"/>
          <c:w val="0.71144966254218223"/>
          <c:h val="0.64943934091571887"/>
        </c:manualLayout>
      </c:layout>
      <c:bar3DChart>
        <c:barDir val="col"/>
        <c:grouping val="clustered"/>
        <c:varyColors val="1"/>
        <c:ser>
          <c:idx val="0"/>
          <c:order val="0"/>
          <c:tx>
            <c:strRef>
              <c:f>UCA!$B$1</c:f>
              <c:strCache>
                <c:ptCount val="1"/>
                <c:pt idx="0">
                  <c:v>Observations</c:v>
                </c:pt>
              </c:strCache>
            </c:strRef>
          </c:tx>
          <c:spPr>
            <a:effectLst>
              <a:outerShdw blurRad="50800" dist="38100" dir="8100000" algn="tr" rotWithShape="0">
                <a:prstClr val="black">
                  <a:alpha val="40000"/>
                </a:prstClr>
              </a:outerShdw>
            </a:effectLst>
            <a:scene3d>
              <a:camera prst="orthographicFront"/>
              <a:lightRig rig="threePt" dir="t"/>
            </a:scene3d>
            <a:sp3d prstMaterial="matte">
              <a:bevelT/>
            </a:sp3d>
          </c:spPr>
          <c:invertIfNegative val="0"/>
          <c:dPt>
            <c:idx val="0"/>
            <c:invertIfNegative val="0"/>
            <c:bubble3D val="0"/>
            <c:spPr>
              <a:solidFill>
                <a:schemeClr val="accent1"/>
              </a:solidFill>
              <a:ln>
                <a:noFill/>
              </a:ln>
              <a:effectLst>
                <a:outerShdw blurRad="50800" dist="38100" dir="8100000" algn="tr" rotWithShape="0">
                  <a:prstClr val="black">
                    <a:alpha val="40000"/>
                  </a:prstClr>
                </a:outerShdw>
              </a:effectLst>
              <a:scene3d>
                <a:camera prst="orthographicFront"/>
                <a:lightRig rig="threePt" dir="t"/>
              </a:scene3d>
              <a:sp3d prstMaterial="matte">
                <a:bevelT/>
              </a:sp3d>
            </c:spPr>
            <c:extLst>
              <c:ext xmlns:c16="http://schemas.microsoft.com/office/drawing/2014/chart" uri="{C3380CC4-5D6E-409C-BE32-E72D297353CC}">
                <c16:uniqueId val="{00000001-2B98-4F42-8353-16376B9C884A}"/>
              </c:ext>
            </c:extLst>
          </c:dPt>
          <c:dPt>
            <c:idx val="1"/>
            <c:invertIfNegative val="0"/>
            <c:bubble3D val="0"/>
            <c:spPr>
              <a:solidFill>
                <a:schemeClr val="accent2"/>
              </a:solidFill>
              <a:ln>
                <a:noFill/>
              </a:ln>
              <a:effectLst>
                <a:outerShdw blurRad="50800" dist="38100" dir="8100000" algn="tr" rotWithShape="0">
                  <a:prstClr val="black">
                    <a:alpha val="40000"/>
                  </a:prstClr>
                </a:outerShdw>
              </a:effectLst>
              <a:scene3d>
                <a:camera prst="orthographicFront"/>
                <a:lightRig rig="threePt" dir="t"/>
              </a:scene3d>
              <a:sp3d prstMaterial="matte">
                <a:bevelT/>
              </a:sp3d>
            </c:spPr>
            <c:extLst>
              <c:ext xmlns:c16="http://schemas.microsoft.com/office/drawing/2014/chart" uri="{C3380CC4-5D6E-409C-BE32-E72D297353CC}">
                <c16:uniqueId val="{00000003-2B98-4F42-8353-16376B9C884A}"/>
              </c:ext>
            </c:extLst>
          </c:dPt>
          <c:dPt>
            <c:idx val="2"/>
            <c:invertIfNegative val="0"/>
            <c:bubble3D val="0"/>
            <c:spPr>
              <a:solidFill>
                <a:schemeClr val="accent3"/>
              </a:solidFill>
              <a:ln>
                <a:noFill/>
              </a:ln>
              <a:effectLst>
                <a:outerShdw blurRad="50800" dist="38100" dir="8100000" algn="tr" rotWithShape="0">
                  <a:prstClr val="black">
                    <a:alpha val="40000"/>
                  </a:prstClr>
                </a:outerShdw>
              </a:effectLst>
              <a:scene3d>
                <a:camera prst="orthographicFront"/>
                <a:lightRig rig="threePt" dir="t"/>
              </a:scene3d>
              <a:sp3d prstMaterial="matte">
                <a:bevelT/>
              </a:sp3d>
            </c:spPr>
            <c:extLst>
              <c:ext xmlns:c16="http://schemas.microsoft.com/office/drawing/2014/chart" uri="{C3380CC4-5D6E-409C-BE32-E72D297353CC}">
                <c16:uniqueId val="{00000005-2B98-4F42-8353-16376B9C884A}"/>
              </c:ext>
            </c:extLst>
          </c:dPt>
          <c:dPt>
            <c:idx val="3"/>
            <c:invertIfNegative val="0"/>
            <c:bubble3D val="0"/>
            <c:spPr>
              <a:solidFill>
                <a:schemeClr val="accent4"/>
              </a:solidFill>
              <a:ln>
                <a:noFill/>
              </a:ln>
              <a:effectLst>
                <a:outerShdw blurRad="50800" dist="38100" dir="8100000" algn="tr" rotWithShape="0">
                  <a:prstClr val="black">
                    <a:alpha val="40000"/>
                  </a:prstClr>
                </a:outerShdw>
              </a:effectLst>
              <a:scene3d>
                <a:camera prst="orthographicFront"/>
                <a:lightRig rig="threePt" dir="t"/>
              </a:scene3d>
              <a:sp3d prstMaterial="matte">
                <a:bevelT/>
              </a:sp3d>
            </c:spPr>
            <c:extLst>
              <c:ext xmlns:c16="http://schemas.microsoft.com/office/drawing/2014/chart" uri="{C3380CC4-5D6E-409C-BE32-E72D297353CC}">
                <c16:uniqueId val="{00000007-2B98-4F42-8353-16376B9C884A}"/>
              </c:ext>
            </c:extLst>
          </c:dPt>
          <c:cat>
            <c:strRef>
              <c:f>UCA!$A$2:$A$5</c:f>
              <c:strCache>
                <c:ptCount val="4"/>
                <c:pt idx="0">
                  <c:v>G</c:v>
                </c:pt>
                <c:pt idx="1">
                  <c:v>PG</c:v>
                </c:pt>
                <c:pt idx="2">
                  <c:v>PG-13</c:v>
                </c:pt>
                <c:pt idx="3">
                  <c:v>R</c:v>
                </c:pt>
              </c:strCache>
            </c:strRef>
          </c:cat>
          <c:val>
            <c:numRef>
              <c:f>UCA!$B$2:$B$5</c:f>
              <c:numCache>
                <c:formatCode>General</c:formatCode>
                <c:ptCount val="4"/>
                <c:pt idx="0">
                  <c:v>93</c:v>
                </c:pt>
                <c:pt idx="1">
                  <c:v>497</c:v>
                </c:pt>
                <c:pt idx="2">
                  <c:v>1225</c:v>
                </c:pt>
                <c:pt idx="3">
                  <c:v>1423</c:v>
                </c:pt>
              </c:numCache>
            </c:numRef>
          </c:val>
          <c:extLst>
            <c:ext xmlns:c16="http://schemas.microsoft.com/office/drawing/2014/chart" uri="{C3380CC4-5D6E-409C-BE32-E72D297353CC}">
              <c16:uniqueId val="{00000008-2B98-4F42-8353-16376B9C884A}"/>
            </c:ext>
          </c:extLst>
        </c:ser>
        <c:dLbls>
          <c:showLegendKey val="0"/>
          <c:showVal val="0"/>
          <c:showCatName val="0"/>
          <c:showSerName val="0"/>
          <c:showPercent val="0"/>
          <c:showBubbleSize val="0"/>
        </c:dLbls>
        <c:gapWidth val="44"/>
        <c:gapDepth val="7"/>
        <c:shape val="box"/>
        <c:axId val="330060008"/>
        <c:axId val="330058832"/>
        <c:axId val="0"/>
      </c:bar3DChart>
      <c:catAx>
        <c:axId val="330060008"/>
        <c:scaling>
          <c:orientation val="minMax"/>
        </c:scaling>
        <c:delete val="0"/>
        <c:axPos val="b"/>
        <c:title>
          <c:tx>
            <c:rich>
              <a:bodyPr rot="0" spcFirstLastPara="1" vertOverflow="ellipsis" vert="horz" wrap="square" anchor="ctr" anchorCtr="1"/>
              <a:lstStyle/>
              <a:p>
                <a:pPr>
                  <a:defRPr sz="1800" b="1" i="0" u="none" strike="noStrike" kern="1200" baseline="0">
                    <a:solidFill>
                      <a:sysClr val="windowText" lastClr="000000"/>
                    </a:solidFill>
                    <a:latin typeface="Comic Sans MS" panose="030F0702030302020204" pitchFamily="66" charset="0"/>
                    <a:ea typeface="+mn-ea"/>
                    <a:cs typeface="Times New Roman" panose="02020603050405020304" pitchFamily="18" charset="0"/>
                  </a:defRPr>
                </a:pPr>
                <a:r>
                  <a:rPr lang="en-US" sz="1800" b="1">
                    <a:solidFill>
                      <a:sysClr val="windowText" lastClr="000000"/>
                    </a:solidFill>
                    <a:latin typeface="Comic Sans MS" panose="030F0702030302020204" pitchFamily="66" charset="0"/>
                    <a:cs typeface="Times New Roman" panose="02020603050405020304" pitchFamily="18" charset="0"/>
                  </a:rPr>
                  <a:t>Rating </a:t>
                </a:r>
              </a:p>
            </c:rich>
          </c:tx>
          <c:layout>
            <c:manualLayout>
              <c:xMode val="edge"/>
              <c:yMode val="edge"/>
              <c:x val="0.40156508443218647"/>
              <c:y val="0.8555913023109486"/>
            </c:manualLayout>
          </c:layout>
          <c:overlay val="0"/>
          <c:spPr>
            <a:noFill/>
            <a:ln>
              <a:noFill/>
            </a:ln>
            <a:effectLst/>
          </c:spPr>
          <c:txPr>
            <a:bodyPr rot="0" spcFirstLastPara="1" vertOverflow="ellipsis" vert="horz" wrap="square" anchor="ctr" anchorCtr="1"/>
            <a:lstStyle/>
            <a:p>
              <a:pPr>
                <a:defRPr sz="1800" b="1" i="0" u="none" strike="noStrike" kern="1200" baseline="0">
                  <a:solidFill>
                    <a:sysClr val="windowText" lastClr="000000"/>
                  </a:solidFill>
                  <a:latin typeface="Comic Sans MS" panose="030F0702030302020204" pitchFamily="66" charset="0"/>
                  <a:ea typeface="+mn-ea"/>
                  <a:cs typeface="Times New Roman" panose="020206030504050203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30058832"/>
        <c:crosses val="autoZero"/>
        <c:auto val="1"/>
        <c:lblAlgn val="ctr"/>
        <c:lblOffset val="100"/>
        <c:noMultiLvlLbl val="0"/>
      </c:catAx>
      <c:valAx>
        <c:axId val="330058832"/>
        <c:scaling>
          <c:orientation val="minMax"/>
        </c:scaling>
        <c:delete val="0"/>
        <c:axPos val="l"/>
        <c:majorGridlines>
          <c:spPr>
            <a:ln w="38100" cap="flat" cmpd="sng" algn="ctr">
              <a:solidFill>
                <a:srgbClr val="000000"/>
              </a:solidFill>
              <a:round/>
            </a:ln>
            <a:effectLst/>
          </c:spPr>
        </c:majorGridlines>
        <c:title>
          <c:tx>
            <c:rich>
              <a:bodyPr rot="-5400000" spcFirstLastPara="1" vertOverflow="ellipsis" vert="horz" wrap="square" anchor="ctr" anchorCtr="1"/>
              <a:lstStyle/>
              <a:p>
                <a:pPr>
                  <a:defRPr sz="1800" b="1" i="0" u="none" strike="noStrike" kern="1200" baseline="0">
                    <a:solidFill>
                      <a:sysClr val="windowText" lastClr="000000"/>
                    </a:solidFill>
                    <a:latin typeface="Comic Sans MS" panose="030F0702030302020204" pitchFamily="66" charset="0"/>
                    <a:ea typeface="+mn-ea"/>
                    <a:cs typeface="Times New Roman" panose="02020603050405020304" pitchFamily="18" charset="0"/>
                  </a:defRPr>
                </a:pPr>
                <a:r>
                  <a:rPr lang="en-US" sz="1800" b="1">
                    <a:solidFill>
                      <a:sysClr val="windowText" lastClr="000000"/>
                    </a:solidFill>
                    <a:latin typeface="Comic Sans MS" panose="030F0702030302020204" pitchFamily="66" charset="0"/>
                    <a:cs typeface="Times New Roman" panose="02020603050405020304" pitchFamily="18" charset="0"/>
                  </a:rPr>
                  <a:t>Movies</a:t>
                </a:r>
              </a:p>
            </c:rich>
          </c:tx>
          <c:layout>
            <c:manualLayout>
              <c:xMode val="edge"/>
              <c:yMode val="edge"/>
              <c:x val="2.2327896260568938E-2"/>
              <c:y val="0.34293602906572856"/>
            </c:manualLayout>
          </c:layout>
          <c:overlay val="0"/>
          <c:spPr>
            <a:noFill/>
            <a:ln>
              <a:noFill/>
            </a:ln>
            <a:effectLst/>
          </c:spPr>
          <c:txPr>
            <a:bodyPr rot="-5400000" spcFirstLastPara="1" vertOverflow="ellipsis" vert="horz" wrap="square" anchor="ctr" anchorCtr="1"/>
            <a:lstStyle/>
            <a:p>
              <a:pPr>
                <a:defRPr sz="1800" b="1" i="0" u="none" strike="noStrike" kern="1200" baseline="0">
                  <a:solidFill>
                    <a:sysClr val="windowText" lastClr="000000"/>
                  </a:solidFill>
                  <a:latin typeface="Comic Sans MS" panose="030F0702030302020204" pitchFamily="66" charset="0"/>
                  <a:ea typeface="+mn-ea"/>
                  <a:cs typeface="Times New Roman" panose="02020603050405020304" pitchFamily="18" charset="0"/>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1"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en-US"/>
          </a:p>
        </c:txPr>
        <c:crossAx val="330060008"/>
        <c:crosses val="autoZero"/>
        <c:crossBetween val="between"/>
      </c:valAx>
      <c:spPr>
        <a:noFill/>
        <a:ln>
          <a:noFill/>
        </a:ln>
        <a:effectLst/>
      </c:spPr>
    </c:plotArea>
    <c:legend>
      <c:legendPos val="r"/>
      <c:layout>
        <c:manualLayout>
          <c:xMode val="edge"/>
          <c:yMode val="edge"/>
          <c:x val="0.8541066031193788"/>
          <c:y val="0.30415816078545738"/>
          <c:w val="0.13795687850077626"/>
          <c:h val="0.38734713716341018"/>
        </c:manualLayout>
      </c:layout>
      <c:overlay val="0"/>
      <c:spPr>
        <a:noFill/>
        <a:ln>
          <a:solidFill>
            <a:schemeClr val="tx1"/>
          </a:solidFill>
        </a:ln>
        <a:effectLst/>
      </c:spPr>
      <c:txPr>
        <a:bodyPr rot="0" spcFirstLastPara="1" vertOverflow="ellipsis" vert="horz" wrap="square" anchor="ctr" anchorCtr="1"/>
        <a:lstStyle/>
        <a:p>
          <a:pPr>
            <a:defRPr sz="1400" b="1" i="0" u="none" strike="noStrike" kern="1200" baseline="0">
              <a:solidFill>
                <a:srgbClr val="000000"/>
              </a:solidFill>
              <a:latin typeface="+mn-lt"/>
              <a:ea typeface="+mn-ea"/>
              <a:cs typeface="+mn-cs"/>
            </a:defRPr>
          </a:pPr>
          <a:endParaRPr lang="en-US"/>
        </a:p>
      </c:txPr>
    </c:legend>
    <c:plotVisOnly val="1"/>
    <c:dispBlanksAs val="gap"/>
    <c:showDLblsOverMax val="0"/>
  </c:chart>
  <c:spPr>
    <a:blipFill>
      <a:blip xmlns:r="http://schemas.openxmlformats.org/officeDocument/2006/relationships" r:embed="rId4"/>
      <a:tile tx="0" ty="0" sx="100000" sy="100000" flip="none" algn="tl"/>
    </a:blipFill>
    <a:ln w="9525" cap="flat" cmpd="sng" algn="ctr">
      <a:solidFill>
        <a:schemeClr val="tx1">
          <a:lumMod val="15000"/>
          <a:lumOff val="85000"/>
        </a:schemeClr>
      </a:solidFill>
      <a:round/>
    </a:ln>
    <a:effectLst/>
  </c:spPr>
  <c:txPr>
    <a:bodyPr/>
    <a:lstStyle/>
    <a:p>
      <a:pPr>
        <a:defRPr/>
      </a:pPr>
      <a:endParaRPr lang="en-US"/>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1D54ACA-015F-48DB-86AA-3D2A773806F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357F7E5A-A5B1-47BC-BBB9-86ED9CABBD5D}">
      <dgm:prSet phldrT="[Text]"/>
      <dgm:spPr/>
      <dgm:t>
        <a:bodyPr/>
        <a:lstStyle/>
        <a:p>
          <a:r>
            <a:rPr lang="en-US" dirty="0"/>
            <a:t>Find a question</a:t>
          </a:r>
        </a:p>
      </dgm:t>
    </dgm:pt>
    <dgm:pt modelId="{E06AED19-C11C-4547-9E11-165B09A24A78}" type="parTrans" cxnId="{F2B30AF5-9B61-49D7-8A6B-2F2877224C69}">
      <dgm:prSet/>
      <dgm:spPr/>
      <dgm:t>
        <a:bodyPr/>
        <a:lstStyle/>
        <a:p>
          <a:endParaRPr lang="en-US"/>
        </a:p>
      </dgm:t>
    </dgm:pt>
    <dgm:pt modelId="{61812895-23F0-408C-B16E-8437E110AD1C}" type="sibTrans" cxnId="{F2B30AF5-9B61-49D7-8A6B-2F2877224C69}">
      <dgm:prSet/>
      <dgm:spPr/>
      <dgm:t>
        <a:bodyPr/>
        <a:lstStyle/>
        <a:p>
          <a:endParaRPr lang="en-US"/>
        </a:p>
      </dgm:t>
    </dgm:pt>
    <dgm:pt modelId="{1BC102B9-EE8E-42E2-96C3-9CEA0CDE9451}">
      <dgm:prSet phldrT="[Text]"/>
      <dgm:spPr/>
      <dgm:t>
        <a:bodyPr/>
        <a:lstStyle/>
        <a:p>
          <a:r>
            <a:rPr lang="en-US" dirty="0"/>
            <a:t>Prepare the data</a:t>
          </a:r>
        </a:p>
      </dgm:t>
    </dgm:pt>
    <dgm:pt modelId="{D850D5AF-D55E-4D5F-BDF6-AE90B9579392}" type="parTrans" cxnId="{35591FFC-7427-4E5A-AF13-61455ACDB677}">
      <dgm:prSet/>
      <dgm:spPr/>
      <dgm:t>
        <a:bodyPr/>
        <a:lstStyle/>
        <a:p>
          <a:endParaRPr lang="en-US"/>
        </a:p>
      </dgm:t>
    </dgm:pt>
    <dgm:pt modelId="{76589207-EC06-4DD6-B5DC-AC6AF8A299F1}" type="sibTrans" cxnId="{35591FFC-7427-4E5A-AF13-61455ACDB677}">
      <dgm:prSet/>
      <dgm:spPr/>
      <dgm:t>
        <a:bodyPr/>
        <a:lstStyle/>
        <a:p>
          <a:endParaRPr lang="en-US"/>
        </a:p>
      </dgm:t>
    </dgm:pt>
    <dgm:pt modelId="{8342BC1E-92F9-4354-AA57-A64051A7CC14}">
      <dgm:prSet phldrT="[Text]"/>
      <dgm:spPr/>
      <dgm:t>
        <a:bodyPr/>
        <a:lstStyle/>
        <a:p>
          <a:r>
            <a:rPr lang="en-US" dirty="0"/>
            <a:t>Train the model</a:t>
          </a:r>
        </a:p>
      </dgm:t>
    </dgm:pt>
    <dgm:pt modelId="{55E3886C-BCB3-4DDE-913D-26E07DE256B6}" type="parTrans" cxnId="{E8B9FF1B-8DE0-4431-B379-70DE2ED6CBCC}">
      <dgm:prSet/>
      <dgm:spPr/>
      <dgm:t>
        <a:bodyPr/>
        <a:lstStyle/>
        <a:p>
          <a:endParaRPr lang="en-US"/>
        </a:p>
      </dgm:t>
    </dgm:pt>
    <dgm:pt modelId="{505545CF-37EF-4A74-9511-E50154D7FA75}" type="sibTrans" cxnId="{E8B9FF1B-8DE0-4431-B379-70DE2ED6CBCC}">
      <dgm:prSet/>
      <dgm:spPr/>
      <dgm:t>
        <a:bodyPr/>
        <a:lstStyle/>
        <a:p>
          <a:endParaRPr lang="en-US"/>
        </a:p>
      </dgm:t>
    </dgm:pt>
    <dgm:pt modelId="{E802010A-5C26-47DC-BC37-A88021157341}">
      <dgm:prSet phldrT="[Text]"/>
      <dgm:spPr/>
      <dgm:t>
        <a:bodyPr/>
        <a:lstStyle/>
        <a:p>
          <a:r>
            <a:rPr lang="en-US" dirty="0"/>
            <a:t>Evaluate the model</a:t>
          </a:r>
        </a:p>
      </dgm:t>
    </dgm:pt>
    <dgm:pt modelId="{18FCD38D-AE0D-448D-A8D9-A082539C53BD}" type="parTrans" cxnId="{2682FA0F-51E7-4830-A2CF-00D1E6CAA079}">
      <dgm:prSet/>
      <dgm:spPr/>
      <dgm:t>
        <a:bodyPr/>
        <a:lstStyle/>
        <a:p>
          <a:endParaRPr lang="en-US"/>
        </a:p>
      </dgm:t>
    </dgm:pt>
    <dgm:pt modelId="{CE169A2A-D515-4CB3-AE8F-6A3B92319BC0}" type="sibTrans" cxnId="{2682FA0F-51E7-4830-A2CF-00D1E6CAA079}">
      <dgm:prSet/>
      <dgm:spPr/>
      <dgm:t>
        <a:bodyPr/>
        <a:lstStyle/>
        <a:p>
          <a:endParaRPr lang="en-US"/>
        </a:p>
      </dgm:t>
    </dgm:pt>
    <dgm:pt modelId="{F6981645-493A-4830-89E2-634AC3D14C49}">
      <dgm:prSet phldrT="[Text]"/>
      <dgm:spPr/>
      <dgm:t>
        <a:bodyPr/>
        <a:lstStyle/>
        <a:p>
          <a:r>
            <a:rPr lang="en-US" dirty="0"/>
            <a:t>Deploy the model</a:t>
          </a:r>
        </a:p>
      </dgm:t>
    </dgm:pt>
    <dgm:pt modelId="{53D6F6D8-FE51-43F4-8A24-F090C2C1F0FE}" type="parTrans" cxnId="{D0866472-79A3-4A45-84EB-FE45C4E4D287}">
      <dgm:prSet/>
      <dgm:spPr/>
      <dgm:t>
        <a:bodyPr/>
        <a:lstStyle/>
        <a:p>
          <a:endParaRPr lang="en-US"/>
        </a:p>
      </dgm:t>
    </dgm:pt>
    <dgm:pt modelId="{402E8CF3-E6C4-4D82-8A52-C37C7BBD021C}" type="sibTrans" cxnId="{D0866472-79A3-4A45-84EB-FE45C4E4D287}">
      <dgm:prSet/>
      <dgm:spPr/>
      <dgm:t>
        <a:bodyPr/>
        <a:lstStyle/>
        <a:p>
          <a:endParaRPr lang="en-US"/>
        </a:p>
      </dgm:t>
    </dgm:pt>
    <dgm:pt modelId="{779646C1-D47C-41BC-9275-C3672B2BB21D}">
      <dgm:prSet phldrT="[Text]"/>
      <dgm:spPr/>
      <dgm:t>
        <a:bodyPr/>
        <a:lstStyle/>
        <a:p>
          <a:r>
            <a:rPr lang="en-US" dirty="0"/>
            <a:t>Monitor the model</a:t>
          </a:r>
        </a:p>
      </dgm:t>
    </dgm:pt>
    <dgm:pt modelId="{AE4826C6-04DB-4269-A4CE-274FF740C01A}" type="parTrans" cxnId="{7E5F1D3A-CDC7-4614-8640-F93BC851558B}">
      <dgm:prSet/>
      <dgm:spPr/>
      <dgm:t>
        <a:bodyPr/>
        <a:lstStyle/>
        <a:p>
          <a:endParaRPr lang="en-US"/>
        </a:p>
      </dgm:t>
    </dgm:pt>
    <dgm:pt modelId="{A744F469-8D4E-48FE-A7C0-27D3328DDE02}" type="sibTrans" cxnId="{7E5F1D3A-CDC7-4614-8640-F93BC851558B}">
      <dgm:prSet/>
      <dgm:spPr/>
      <dgm:t>
        <a:bodyPr/>
        <a:lstStyle/>
        <a:p>
          <a:endParaRPr lang="en-US"/>
        </a:p>
      </dgm:t>
    </dgm:pt>
    <dgm:pt modelId="{142651EE-143C-46F7-9168-7BF46D8CA253}" type="pres">
      <dgm:prSet presAssocID="{81D54ACA-015F-48DB-86AA-3D2A773806F5}" presName="cycle" presStyleCnt="0">
        <dgm:presLayoutVars>
          <dgm:dir/>
          <dgm:resizeHandles val="exact"/>
        </dgm:presLayoutVars>
      </dgm:prSet>
      <dgm:spPr/>
    </dgm:pt>
    <dgm:pt modelId="{D7395BA0-D40B-437D-9706-8C8E8F1F8F2E}" type="pres">
      <dgm:prSet presAssocID="{357F7E5A-A5B1-47BC-BBB9-86ED9CABBD5D}" presName="node" presStyleLbl="node1" presStyleIdx="0" presStyleCnt="6">
        <dgm:presLayoutVars>
          <dgm:bulletEnabled val="1"/>
        </dgm:presLayoutVars>
      </dgm:prSet>
      <dgm:spPr/>
    </dgm:pt>
    <dgm:pt modelId="{DE81F83F-509C-4350-9295-EE09E0D6E325}" type="pres">
      <dgm:prSet presAssocID="{61812895-23F0-408C-B16E-8437E110AD1C}" presName="sibTrans" presStyleLbl="sibTrans2D1" presStyleIdx="0" presStyleCnt="6"/>
      <dgm:spPr/>
    </dgm:pt>
    <dgm:pt modelId="{884976AA-B1B4-4060-9688-8B2C49C9A07D}" type="pres">
      <dgm:prSet presAssocID="{61812895-23F0-408C-B16E-8437E110AD1C}" presName="connectorText" presStyleLbl="sibTrans2D1" presStyleIdx="0" presStyleCnt="6"/>
      <dgm:spPr/>
    </dgm:pt>
    <dgm:pt modelId="{24DD3C0E-35DF-4153-9239-0DB7861349D0}" type="pres">
      <dgm:prSet presAssocID="{1BC102B9-EE8E-42E2-96C3-9CEA0CDE9451}" presName="node" presStyleLbl="node1" presStyleIdx="1" presStyleCnt="6">
        <dgm:presLayoutVars>
          <dgm:bulletEnabled val="1"/>
        </dgm:presLayoutVars>
      </dgm:prSet>
      <dgm:spPr/>
    </dgm:pt>
    <dgm:pt modelId="{8657D686-A0DF-4B53-9612-36483D4B2C0C}" type="pres">
      <dgm:prSet presAssocID="{76589207-EC06-4DD6-B5DC-AC6AF8A299F1}" presName="sibTrans" presStyleLbl="sibTrans2D1" presStyleIdx="1" presStyleCnt="6"/>
      <dgm:spPr/>
    </dgm:pt>
    <dgm:pt modelId="{D1614A7E-02C7-4BF1-A929-6F5220065ACA}" type="pres">
      <dgm:prSet presAssocID="{76589207-EC06-4DD6-B5DC-AC6AF8A299F1}" presName="connectorText" presStyleLbl="sibTrans2D1" presStyleIdx="1" presStyleCnt="6"/>
      <dgm:spPr/>
    </dgm:pt>
    <dgm:pt modelId="{BDEBCC65-A0F4-4798-B991-8200BF003F1E}" type="pres">
      <dgm:prSet presAssocID="{8342BC1E-92F9-4354-AA57-A64051A7CC14}" presName="node" presStyleLbl="node1" presStyleIdx="2" presStyleCnt="6">
        <dgm:presLayoutVars>
          <dgm:bulletEnabled val="1"/>
        </dgm:presLayoutVars>
      </dgm:prSet>
      <dgm:spPr/>
    </dgm:pt>
    <dgm:pt modelId="{3EEA3AAF-DD2B-46B8-9677-9FD2A0274EB9}" type="pres">
      <dgm:prSet presAssocID="{505545CF-37EF-4A74-9511-E50154D7FA75}" presName="sibTrans" presStyleLbl="sibTrans2D1" presStyleIdx="2" presStyleCnt="6"/>
      <dgm:spPr/>
    </dgm:pt>
    <dgm:pt modelId="{5A57AB41-722B-42D7-BC2C-9FABE6D05529}" type="pres">
      <dgm:prSet presAssocID="{505545CF-37EF-4A74-9511-E50154D7FA75}" presName="connectorText" presStyleLbl="sibTrans2D1" presStyleIdx="2" presStyleCnt="6"/>
      <dgm:spPr/>
    </dgm:pt>
    <dgm:pt modelId="{6461957B-3A94-48E3-8D20-62E60144DD52}" type="pres">
      <dgm:prSet presAssocID="{E802010A-5C26-47DC-BC37-A88021157341}" presName="node" presStyleLbl="node1" presStyleIdx="3" presStyleCnt="6">
        <dgm:presLayoutVars>
          <dgm:bulletEnabled val="1"/>
        </dgm:presLayoutVars>
      </dgm:prSet>
      <dgm:spPr/>
    </dgm:pt>
    <dgm:pt modelId="{C1A2A5FC-8249-47E5-8477-7AD7090535CD}" type="pres">
      <dgm:prSet presAssocID="{CE169A2A-D515-4CB3-AE8F-6A3B92319BC0}" presName="sibTrans" presStyleLbl="sibTrans2D1" presStyleIdx="3" presStyleCnt="6"/>
      <dgm:spPr/>
    </dgm:pt>
    <dgm:pt modelId="{9AF5D51C-A84C-4B83-9D3B-95B464424F29}" type="pres">
      <dgm:prSet presAssocID="{CE169A2A-D515-4CB3-AE8F-6A3B92319BC0}" presName="connectorText" presStyleLbl="sibTrans2D1" presStyleIdx="3" presStyleCnt="6"/>
      <dgm:spPr/>
    </dgm:pt>
    <dgm:pt modelId="{E597A154-6058-4563-8819-B2FF60C74E49}" type="pres">
      <dgm:prSet presAssocID="{F6981645-493A-4830-89E2-634AC3D14C49}" presName="node" presStyleLbl="node1" presStyleIdx="4" presStyleCnt="6">
        <dgm:presLayoutVars>
          <dgm:bulletEnabled val="1"/>
        </dgm:presLayoutVars>
      </dgm:prSet>
      <dgm:spPr/>
    </dgm:pt>
    <dgm:pt modelId="{D8EAD4E2-B0CA-457A-A22F-A5C6A89C4CE6}" type="pres">
      <dgm:prSet presAssocID="{402E8CF3-E6C4-4D82-8A52-C37C7BBD021C}" presName="sibTrans" presStyleLbl="sibTrans2D1" presStyleIdx="4" presStyleCnt="6"/>
      <dgm:spPr/>
    </dgm:pt>
    <dgm:pt modelId="{B58686FF-346F-42F7-9570-B1A275BAB8E3}" type="pres">
      <dgm:prSet presAssocID="{402E8CF3-E6C4-4D82-8A52-C37C7BBD021C}" presName="connectorText" presStyleLbl="sibTrans2D1" presStyleIdx="4" presStyleCnt="6"/>
      <dgm:spPr/>
    </dgm:pt>
    <dgm:pt modelId="{92CBC1ED-E7B8-449B-82D9-DBEC2BB942CC}" type="pres">
      <dgm:prSet presAssocID="{779646C1-D47C-41BC-9275-C3672B2BB21D}" presName="node" presStyleLbl="node1" presStyleIdx="5" presStyleCnt="6">
        <dgm:presLayoutVars>
          <dgm:bulletEnabled val="1"/>
        </dgm:presLayoutVars>
      </dgm:prSet>
      <dgm:spPr/>
    </dgm:pt>
    <dgm:pt modelId="{91924937-9A7F-43F0-9306-893758A040C5}" type="pres">
      <dgm:prSet presAssocID="{A744F469-8D4E-48FE-A7C0-27D3328DDE02}" presName="sibTrans" presStyleLbl="sibTrans2D1" presStyleIdx="5" presStyleCnt="6"/>
      <dgm:spPr/>
    </dgm:pt>
    <dgm:pt modelId="{03225374-CDDC-4F00-B04A-C1908BDFC0C3}" type="pres">
      <dgm:prSet presAssocID="{A744F469-8D4E-48FE-A7C0-27D3328DDE02}" presName="connectorText" presStyleLbl="sibTrans2D1" presStyleIdx="5" presStyleCnt="6"/>
      <dgm:spPr/>
    </dgm:pt>
  </dgm:ptLst>
  <dgm:cxnLst>
    <dgm:cxn modelId="{B50CD8CA-0222-4752-A32E-5D65066BD219}" type="presOf" srcId="{357F7E5A-A5B1-47BC-BBB9-86ED9CABBD5D}" destId="{D7395BA0-D40B-437D-9706-8C8E8F1F8F2E}" srcOrd="0" destOrd="0" presId="urn:microsoft.com/office/officeart/2005/8/layout/cycle2"/>
    <dgm:cxn modelId="{2682FA0F-51E7-4830-A2CF-00D1E6CAA079}" srcId="{81D54ACA-015F-48DB-86AA-3D2A773806F5}" destId="{E802010A-5C26-47DC-BC37-A88021157341}" srcOrd="3" destOrd="0" parTransId="{18FCD38D-AE0D-448D-A8D9-A082539C53BD}" sibTransId="{CE169A2A-D515-4CB3-AE8F-6A3B92319BC0}"/>
    <dgm:cxn modelId="{E8B9FF1B-8DE0-4431-B379-70DE2ED6CBCC}" srcId="{81D54ACA-015F-48DB-86AA-3D2A773806F5}" destId="{8342BC1E-92F9-4354-AA57-A64051A7CC14}" srcOrd="2" destOrd="0" parTransId="{55E3886C-BCB3-4DDE-913D-26E07DE256B6}" sibTransId="{505545CF-37EF-4A74-9511-E50154D7FA75}"/>
    <dgm:cxn modelId="{7C611785-3387-4A89-934B-B93F28272321}" type="presOf" srcId="{779646C1-D47C-41BC-9275-C3672B2BB21D}" destId="{92CBC1ED-E7B8-449B-82D9-DBEC2BB942CC}" srcOrd="0" destOrd="0" presId="urn:microsoft.com/office/officeart/2005/8/layout/cycle2"/>
    <dgm:cxn modelId="{62D487B1-EB60-4B5F-8675-EC090323070A}" type="presOf" srcId="{F6981645-493A-4830-89E2-634AC3D14C49}" destId="{E597A154-6058-4563-8819-B2FF60C74E49}" srcOrd="0" destOrd="0" presId="urn:microsoft.com/office/officeart/2005/8/layout/cycle2"/>
    <dgm:cxn modelId="{4A15B518-E91E-4CF0-AC54-65C3278E3EB7}" type="presOf" srcId="{A744F469-8D4E-48FE-A7C0-27D3328DDE02}" destId="{03225374-CDDC-4F00-B04A-C1908BDFC0C3}" srcOrd="1" destOrd="0" presId="urn:microsoft.com/office/officeart/2005/8/layout/cycle2"/>
    <dgm:cxn modelId="{7E5F1D3A-CDC7-4614-8640-F93BC851558B}" srcId="{81D54ACA-015F-48DB-86AA-3D2A773806F5}" destId="{779646C1-D47C-41BC-9275-C3672B2BB21D}" srcOrd="5" destOrd="0" parTransId="{AE4826C6-04DB-4269-A4CE-274FF740C01A}" sibTransId="{A744F469-8D4E-48FE-A7C0-27D3328DDE02}"/>
    <dgm:cxn modelId="{41118EFB-274E-4D39-A026-2C101A74B6F1}" type="presOf" srcId="{61812895-23F0-408C-B16E-8437E110AD1C}" destId="{884976AA-B1B4-4060-9688-8B2C49C9A07D}" srcOrd="1" destOrd="0" presId="urn:microsoft.com/office/officeart/2005/8/layout/cycle2"/>
    <dgm:cxn modelId="{95406F34-6A48-42A7-B27B-1C6845639633}" type="presOf" srcId="{402E8CF3-E6C4-4D82-8A52-C37C7BBD021C}" destId="{D8EAD4E2-B0CA-457A-A22F-A5C6A89C4CE6}" srcOrd="0" destOrd="0" presId="urn:microsoft.com/office/officeart/2005/8/layout/cycle2"/>
    <dgm:cxn modelId="{35591FFC-7427-4E5A-AF13-61455ACDB677}" srcId="{81D54ACA-015F-48DB-86AA-3D2A773806F5}" destId="{1BC102B9-EE8E-42E2-96C3-9CEA0CDE9451}" srcOrd="1" destOrd="0" parTransId="{D850D5AF-D55E-4D5F-BDF6-AE90B9579392}" sibTransId="{76589207-EC06-4DD6-B5DC-AC6AF8A299F1}"/>
    <dgm:cxn modelId="{BAA96F4D-36AC-4BE6-BDF3-033211F8C87B}" type="presOf" srcId="{61812895-23F0-408C-B16E-8437E110AD1C}" destId="{DE81F83F-509C-4350-9295-EE09E0D6E325}" srcOrd="0" destOrd="0" presId="urn:microsoft.com/office/officeart/2005/8/layout/cycle2"/>
    <dgm:cxn modelId="{0E26B2FE-8D67-4ECE-AAA7-88574084FF27}" type="presOf" srcId="{E802010A-5C26-47DC-BC37-A88021157341}" destId="{6461957B-3A94-48E3-8D20-62E60144DD52}" srcOrd="0" destOrd="0" presId="urn:microsoft.com/office/officeart/2005/8/layout/cycle2"/>
    <dgm:cxn modelId="{9E3BA96B-D7E1-44A1-83C4-2FF34E105B5F}" type="presOf" srcId="{402E8CF3-E6C4-4D82-8A52-C37C7BBD021C}" destId="{B58686FF-346F-42F7-9570-B1A275BAB8E3}" srcOrd="1" destOrd="0" presId="urn:microsoft.com/office/officeart/2005/8/layout/cycle2"/>
    <dgm:cxn modelId="{F4AC1057-5F21-4592-8B87-995B347AA57D}" type="presOf" srcId="{505545CF-37EF-4A74-9511-E50154D7FA75}" destId="{5A57AB41-722B-42D7-BC2C-9FABE6D05529}" srcOrd="1" destOrd="0" presId="urn:microsoft.com/office/officeart/2005/8/layout/cycle2"/>
    <dgm:cxn modelId="{3581FED1-92EC-4E56-9320-8C4BF0D1F56A}" type="presOf" srcId="{81D54ACA-015F-48DB-86AA-3D2A773806F5}" destId="{142651EE-143C-46F7-9168-7BF46D8CA253}" srcOrd="0" destOrd="0" presId="urn:microsoft.com/office/officeart/2005/8/layout/cycle2"/>
    <dgm:cxn modelId="{874DE6C2-9641-4E15-B9C4-FC6D48AF4C76}" type="presOf" srcId="{76589207-EC06-4DD6-B5DC-AC6AF8A299F1}" destId="{8657D686-A0DF-4B53-9612-36483D4B2C0C}" srcOrd="0" destOrd="0" presId="urn:microsoft.com/office/officeart/2005/8/layout/cycle2"/>
    <dgm:cxn modelId="{69889304-FBCD-4893-88E9-8C204EBAB7F4}" type="presOf" srcId="{505545CF-37EF-4A74-9511-E50154D7FA75}" destId="{3EEA3AAF-DD2B-46B8-9677-9FD2A0274EB9}" srcOrd="0" destOrd="0" presId="urn:microsoft.com/office/officeart/2005/8/layout/cycle2"/>
    <dgm:cxn modelId="{D0866472-79A3-4A45-84EB-FE45C4E4D287}" srcId="{81D54ACA-015F-48DB-86AA-3D2A773806F5}" destId="{F6981645-493A-4830-89E2-634AC3D14C49}" srcOrd="4" destOrd="0" parTransId="{53D6F6D8-FE51-43F4-8A24-F090C2C1F0FE}" sibTransId="{402E8CF3-E6C4-4D82-8A52-C37C7BBD021C}"/>
    <dgm:cxn modelId="{DB4E3AF4-39CB-47A4-8FA2-4166C37BA868}" type="presOf" srcId="{8342BC1E-92F9-4354-AA57-A64051A7CC14}" destId="{BDEBCC65-A0F4-4798-B991-8200BF003F1E}" srcOrd="0" destOrd="0" presId="urn:microsoft.com/office/officeart/2005/8/layout/cycle2"/>
    <dgm:cxn modelId="{F2B30AF5-9B61-49D7-8A6B-2F2877224C69}" srcId="{81D54ACA-015F-48DB-86AA-3D2A773806F5}" destId="{357F7E5A-A5B1-47BC-BBB9-86ED9CABBD5D}" srcOrd="0" destOrd="0" parTransId="{E06AED19-C11C-4547-9E11-165B09A24A78}" sibTransId="{61812895-23F0-408C-B16E-8437E110AD1C}"/>
    <dgm:cxn modelId="{3F8BD0F6-1E43-40F9-B32E-7138862B7ECA}" type="presOf" srcId="{CE169A2A-D515-4CB3-AE8F-6A3B92319BC0}" destId="{C1A2A5FC-8249-47E5-8477-7AD7090535CD}" srcOrd="0" destOrd="0" presId="urn:microsoft.com/office/officeart/2005/8/layout/cycle2"/>
    <dgm:cxn modelId="{649E3444-A95B-4B38-B827-3DE50490AAE6}" type="presOf" srcId="{1BC102B9-EE8E-42E2-96C3-9CEA0CDE9451}" destId="{24DD3C0E-35DF-4153-9239-0DB7861349D0}" srcOrd="0" destOrd="0" presId="urn:microsoft.com/office/officeart/2005/8/layout/cycle2"/>
    <dgm:cxn modelId="{CCF39CF6-2865-4410-8617-543B7D13DC48}" type="presOf" srcId="{CE169A2A-D515-4CB3-AE8F-6A3B92319BC0}" destId="{9AF5D51C-A84C-4B83-9D3B-95B464424F29}" srcOrd="1" destOrd="0" presId="urn:microsoft.com/office/officeart/2005/8/layout/cycle2"/>
    <dgm:cxn modelId="{C8976929-A689-4970-A766-656876AC1A1D}" type="presOf" srcId="{76589207-EC06-4DD6-B5DC-AC6AF8A299F1}" destId="{D1614A7E-02C7-4BF1-A929-6F5220065ACA}" srcOrd="1" destOrd="0" presId="urn:microsoft.com/office/officeart/2005/8/layout/cycle2"/>
    <dgm:cxn modelId="{C834C122-21EE-4382-9AB1-F3B2106EB654}" type="presOf" srcId="{A744F469-8D4E-48FE-A7C0-27D3328DDE02}" destId="{91924937-9A7F-43F0-9306-893758A040C5}" srcOrd="0" destOrd="0" presId="urn:microsoft.com/office/officeart/2005/8/layout/cycle2"/>
    <dgm:cxn modelId="{1DF5703B-74BD-420C-B46B-F1AF627F5B98}" type="presParOf" srcId="{142651EE-143C-46F7-9168-7BF46D8CA253}" destId="{D7395BA0-D40B-437D-9706-8C8E8F1F8F2E}" srcOrd="0" destOrd="0" presId="urn:microsoft.com/office/officeart/2005/8/layout/cycle2"/>
    <dgm:cxn modelId="{B10EB070-E7CB-4AB2-8C41-9F77D1A46648}" type="presParOf" srcId="{142651EE-143C-46F7-9168-7BF46D8CA253}" destId="{DE81F83F-509C-4350-9295-EE09E0D6E325}" srcOrd="1" destOrd="0" presId="urn:microsoft.com/office/officeart/2005/8/layout/cycle2"/>
    <dgm:cxn modelId="{CECCB641-41D3-4BC4-9BFC-952AE3FFC32C}" type="presParOf" srcId="{DE81F83F-509C-4350-9295-EE09E0D6E325}" destId="{884976AA-B1B4-4060-9688-8B2C49C9A07D}" srcOrd="0" destOrd="0" presId="urn:microsoft.com/office/officeart/2005/8/layout/cycle2"/>
    <dgm:cxn modelId="{ED8A624C-3944-4826-94F7-9410C6543A24}" type="presParOf" srcId="{142651EE-143C-46F7-9168-7BF46D8CA253}" destId="{24DD3C0E-35DF-4153-9239-0DB7861349D0}" srcOrd="2" destOrd="0" presId="urn:microsoft.com/office/officeart/2005/8/layout/cycle2"/>
    <dgm:cxn modelId="{7A79F724-5A70-4599-9CA7-450CAAAB4BB0}" type="presParOf" srcId="{142651EE-143C-46F7-9168-7BF46D8CA253}" destId="{8657D686-A0DF-4B53-9612-36483D4B2C0C}" srcOrd="3" destOrd="0" presId="urn:microsoft.com/office/officeart/2005/8/layout/cycle2"/>
    <dgm:cxn modelId="{5FCA31AA-060C-487A-907C-67856909DD2C}" type="presParOf" srcId="{8657D686-A0DF-4B53-9612-36483D4B2C0C}" destId="{D1614A7E-02C7-4BF1-A929-6F5220065ACA}" srcOrd="0" destOrd="0" presId="urn:microsoft.com/office/officeart/2005/8/layout/cycle2"/>
    <dgm:cxn modelId="{750551AD-24DC-47E2-990B-82CA53BAD50E}" type="presParOf" srcId="{142651EE-143C-46F7-9168-7BF46D8CA253}" destId="{BDEBCC65-A0F4-4798-B991-8200BF003F1E}" srcOrd="4" destOrd="0" presId="urn:microsoft.com/office/officeart/2005/8/layout/cycle2"/>
    <dgm:cxn modelId="{7BCE6E4C-A359-4B60-92BC-1ECFBAFB0128}" type="presParOf" srcId="{142651EE-143C-46F7-9168-7BF46D8CA253}" destId="{3EEA3AAF-DD2B-46B8-9677-9FD2A0274EB9}" srcOrd="5" destOrd="0" presId="urn:microsoft.com/office/officeart/2005/8/layout/cycle2"/>
    <dgm:cxn modelId="{275B47B8-C2BA-43C4-B31D-86D223FDA82E}" type="presParOf" srcId="{3EEA3AAF-DD2B-46B8-9677-9FD2A0274EB9}" destId="{5A57AB41-722B-42D7-BC2C-9FABE6D05529}" srcOrd="0" destOrd="0" presId="urn:microsoft.com/office/officeart/2005/8/layout/cycle2"/>
    <dgm:cxn modelId="{63448635-96A2-40FE-A397-2F5A73A9F932}" type="presParOf" srcId="{142651EE-143C-46F7-9168-7BF46D8CA253}" destId="{6461957B-3A94-48E3-8D20-62E60144DD52}" srcOrd="6" destOrd="0" presId="urn:microsoft.com/office/officeart/2005/8/layout/cycle2"/>
    <dgm:cxn modelId="{40DEF7C4-D35E-4F48-AA28-46F39E1D7A97}" type="presParOf" srcId="{142651EE-143C-46F7-9168-7BF46D8CA253}" destId="{C1A2A5FC-8249-47E5-8477-7AD7090535CD}" srcOrd="7" destOrd="0" presId="urn:microsoft.com/office/officeart/2005/8/layout/cycle2"/>
    <dgm:cxn modelId="{07B95CA8-FB49-4E54-A2BE-E53E15841B9B}" type="presParOf" srcId="{C1A2A5FC-8249-47E5-8477-7AD7090535CD}" destId="{9AF5D51C-A84C-4B83-9D3B-95B464424F29}" srcOrd="0" destOrd="0" presId="urn:microsoft.com/office/officeart/2005/8/layout/cycle2"/>
    <dgm:cxn modelId="{3A88CC81-7726-4D6E-804D-6A85065B97FD}" type="presParOf" srcId="{142651EE-143C-46F7-9168-7BF46D8CA253}" destId="{E597A154-6058-4563-8819-B2FF60C74E49}" srcOrd="8" destOrd="0" presId="urn:microsoft.com/office/officeart/2005/8/layout/cycle2"/>
    <dgm:cxn modelId="{6172AFB7-6812-43AD-9B75-7A89B0CA31EB}" type="presParOf" srcId="{142651EE-143C-46F7-9168-7BF46D8CA253}" destId="{D8EAD4E2-B0CA-457A-A22F-A5C6A89C4CE6}" srcOrd="9" destOrd="0" presId="urn:microsoft.com/office/officeart/2005/8/layout/cycle2"/>
    <dgm:cxn modelId="{AF65A9E4-7F9D-4733-B955-493F249DF0D8}" type="presParOf" srcId="{D8EAD4E2-B0CA-457A-A22F-A5C6A89C4CE6}" destId="{B58686FF-346F-42F7-9570-B1A275BAB8E3}" srcOrd="0" destOrd="0" presId="urn:microsoft.com/office/officeart/2005/8/layout/cycle2"/>
    <dgm:cxn modelId="{C96C5BB8-6750-49C3-BCBC-C7ED102D11A0}" type="presParOf" srcId="{142651EE-143C-46F7-9168-7BF46D8CA253}" destId="{92CBC1ED-E7B8-449B-82D9-DBEC2BB942CC}" srcOrd="10" destOrd="0" presId="urn:microsoft.com/office/officeart/2005/8/layout/cycle2"/>
    <dgm:cxn modelId="{74D09F3C-6D47-4C04-A2A5-0402BB054036}" type="presParOf" srcId="{142651EE-143C-46F7-9168-7BF46D8CA253}" destId="{91924937-9A7F-43F0-9306-893758A040C5}" srcOrd="11" destOrd="0" presId="urn:microsoft.com/office/officeart/2005/8/layout/cycle2"/>
    <dgm:cxn modelId="{E04831BB-7225-41A0-BC43-EA8A49D1BB66}" type="presParOf" srcId="{91924937-9A7F-43F0-9306-893758A040C5}" destId="{03225374-CDDC-4F00-B04A-C1908BDFC0C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95BA0-D40B-437D-9706-8C8E8F1F8F2E}">
      <dsp:nvSpPr>
        <dsp:cNvPr id="0" name=""/>
        <dsp:cNvSpPr/>
      </dsp:nvSpPr>
      <dsp:spPr>
        <a:xfrm>
          <a:off x="2047465" y="1487"/>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Find a question</a:t>
          </a:r>
        </a:p>
      </dsp:txBody>
      <dsp:txXfrm>
        <a:off x="2206604" y="160626"/>
        <a:ext cx="768390" cy="768390"/>
      </dsp:txXfrm>
    </dsp:sp>
    <dsp:sp modelId="{DE81F83F-509C-4350-9295-EE09E0D6E325}">
      <dsp:nvSpPr>
        <dsp:cNvPr id="0" name=""/>
        <dsp:cNvSpPr/>
      </dsp:nvSpPr>
      <dsp:spPr>
        <a:xfrm rot="1800000">
          <a:off x="3145701" y="765077"/>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151497" y="816796"/>
        <a:ext cx="201890" cy="220050"/>
      </dsp:txXfrm>
    </dsp:sp>
    <dsp:sp modelId="{24DD3C0E-35DF-4153-9239-0DB7861349D0}">
      <dsp:nvSpPr>
        <dsp:cNvPr id="0" name=""/>
        <dsp:cNvSpPr/>
      </dsp:nvSpPr>
      <dsp:spPr>
        <a:xfrm>
          <a:off x="3459820" y="816911"/>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Prepare the data</a:t>
          </a:r>
        </a:p>
      </dsp:txBody>
      <dsp:txXfrm>
        <a:off x="3618959" y="976050"/>
        <a:ext cx="768390" cy="768390"/>
      </dsp:txXfrm>
    </dsp:sp>
    <dsp:sp modelId="{8657D686-A0DF-4B53-9612-36483D4B2C0C}">
      <dsp:nvSpPr>
        <dsp:cNvPr id="0" name=""/>
        <dsp:cNvSpPr/>
      </dsp:nvSpPr>
      <dsp:spPr>
        <a:xfrm rot="5400000">
          <a:off x="3858947" y="1984131"/>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902209" y="2014219"/>
        <a:ext cx="201890" cy="220050"/>
      </dsp:txXfrm>
    </dsp:sp>
    <dsp:sp modelId="{BDEBCC65-A0F4-4798-B991-8200BF003F1E}">
      <dsp:nvSpPr>
        <dsp:cNvPr id="0" name=""/>
        <dsp:cNvSpPr/>
      </dsp:nvSpPr>
      <dsp:spPr>
        <a:xfrm>
          <a:off x="3459820" y="2447758"/>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Train the model</a:t>
          </a:r>
        </a:p>
      </dsp:txBody>
      <dsp:txXfrm>
        <a:off x="3618959" y="2606897"/>
        <a:ext cx="768390" cy="768390"/>
      </dsp:txXfrm>
    </dsp:sp>
    <dsp:sp modelId="{3EEA3AAF-DD2B-46B8-9677-9FD2A0274EB9}">
      <dsp:nvSpPr>
        <dsp:cNvPr id="0" name=""/>
        <dsp:cNvSpPr/>
      </dsp:nvSpPr>
      <dsp:spPr>
        <a:xfrm rot="9000000">
          <a:off x="3159839" y="3211347"/>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3240567" y="3263066"/>
        <a:ext cx="201890" cy="220050"/>
      </dsp:txXfrm>
    </dsp:sp>
    <dsp:sp modelId="{6461957B-3A94-48E3-8D20-62E60144DD52}">
      <dsp:nvSpPr>
        <dsp:cNvPr id="0" name=""/>
        <dsp:cNvSpPr/>
      </dsp:nvSpPr>
      <dsp:spPr>
        <a:xfrm>
          <a:off x="2047465" y="3263181"/>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Evaluate the model</a:t>
          </a:r>
        </a:p>
      </dsp:txBody>
      <dsp:txXfrm>
        <a:off x="2206604" y="3422320"/>
        <a:ext cx="768390" cy="768390"/>
      </dsp:txXfrm>
    </dsp:sp>
    <dsp:sp modelId="{C1A2A5FC-8249-47E5-8477-7AD7090535CD}">
      <dsp:nvSpPr>
        <dsp:cNvPr id="0" name=""/>
        <dsp:cNvSpPr/>
      </dsp:nvSpPr>
      <dsp:spPr>
        <a:xfrm rot="12600000">
          <a:off x="1747484" y="3219510"/>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1828212" y="3314491"/>
        <a:ext cx="201890" cy="220050"/>
      </dsp:txXfrm>
    </dsp:sp>
    <dsp:sp modelId="{E597A154-6058-4563-8819-B2FF60C74E49}">
      <dsp:nvSpPr>
        <dsp:cNvPr id="0" name=""/>
        <dsp:cNvSpPr/>
      </dsp:nvSpPr>
      <dsp:spPr>
        <a:xfrm>
          <a:off x="635110" y="2447758"/>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Deploy the model</a:t>
          </a:r>
        </a:p>
      </dsp:txBody>
      <dsp:txXfrm>
        <a:off x="794249" y="2606897"/>
        <a:ext cx="768390" cy="768390"/>
      </dsp:txXfrm>
    </dsp:sp>
    <dsp:sp modelId="{D8EAD4E2-B0CA-457A-A22F-A5C6A89C4CE6}">
      <dsp:nvSpPr>
        <dsp:cNvPr id="0" name=""/>
        <dsp:cNvSpPr/>
      </dsp:nvSpPr>
      <dsp:spPr>
        <a:xfrm rot="16200000">
          <a:off x="1034237" y="2000456"/>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077499" y="2117068"/>
        <a:ext cx="201890" cy="220050"/>
      </dsp:txXfrm>
    </dsp:sp>
    <dsp:sp modelId="{92CBC1ED-E7B8-449B-82D9-DBEC2BB942CC}">
      <dsp:nvSpPr>
        <dsp:cNvPr id="0" name=""/>
        <dsp:cNvSpPr/>
      </dsp:nvSpPr>
      <dsp:spPr>
        <a:xfrm>
          <a:off x="635110" y="816911"/>
          <a:ext cx="1086668" cy="10866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Monitor the model</a:t>
          </a:r>
        </a:p>
      </dsp:txBody>
      <dsp:txXfrm>
        <a:off x="794249" y="976050"/>
        <a:ext cx="768390" cy="768390"/>
      </dsp:txXfrm>
    </dsp:sp>
    <dsp:sp modelId="{91924937-9A7F-43F0-9306-893758A040C5}">
      <dsp:nvSpPr>
        <dsp:cNvPr id="0" name=""/>
        <dsp:cNvSpPr/>
      </dsp:nvSpPr>
      <dsp:spPr>
        <a:xfrm rot="19800000">
          <a:off x="1733346" y="773239"/>
          <a:ext cx="288414" cy="3667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1739142" y="868220"/>
        <a:ext cx="201890" cy="22005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55CA09-06F8-4C5F-A8FC-9F094468E8AD}" type="datetimeFigureOut">
              <a:rPr lang="en-US" smtClean="0"/>
              <a:t>5/18/2016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CCA8AA-6E71-47FE-9319-37524BBB8E87}" type="slidenum">
              <a:rPr lang="en-US" smtClean="0"/>
              <a:t>‹#›</a:t>
            </a:fld>
            <a:endParaRPr lang="en-US"/>
          </a:p>
        </p:txBody>
      </p:sp>
    </p:spTree>
    <p:extLst>
      <p:ext uri="{BB962C8B-B14F-4D97-AF65-F5344CB8AC3E}">
        <p14:creationId xmlns:p14="http://schemas.microsoft.com/office/powerpoint/2010/main" val="2363491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Quick show of hands:</a:t>
            </a:r>
          </a:p>
          <a:p>
            <a:endParaRPr lang="en-US" dirty="0"/>
          </a:p>
          <a:p>
            <a:r>
              <a:rPr lang="en-US" baseline="0" dirty="0"/>
              <a:t> - How many of you use data to make </a:t>
            </a:r>
            <a:r>
              <a:rPr lang="en-US" b="1" baseline="0" dirty="0"/>
              <a:t>decisions</a:t>
            </a:r>
            <a:r>
              <a:rPr lang="en-US" baseline="0" dirty="0"/>
              <a:t> every day?</a:t>
            </a:r>
          </a:p>
          <a:p>
            <a:endParaRPr lang="en-US" baseline="0" dirty="0"/>
          </a:p>
          <a:p>
            <a:r>
              <a:rPr lang="en-US" baseline="0" dirty="0"/>
              <a:t> - Have any of you used a </a:t>
            </a:r>
            <a:r>
              <a:rPr lang="en-US" b="1" baseline="0" dirty="0"/>
              <a:t>statistical programming language </a:t>
            </a:r>
            <a:r>
              <a:rPr lang="en-US" baseline="0" dirty="0"/>
              <a:t>like R?</a:t>
            </a:r>
          </a:p>
          <a:p>
            <a:endParaRPr lang="en-US" baseline="0" dirty="0"/>
          </a:p>
          <a:p>
            <a:r>
              <a:rPr lang="en-US" baseline="0" dirty="0"/>
              <a:t> - Does anyone have an </a:t>
            </a:r>
            <a:r>
              <a:rPr lang="en-US" b="1" baseline="0" dirty="0"/>
              <a:t>advanced degree </a:t>
            </a:r>
            <a:r>
              <a:rPr lang="en-US" baseline="0" dirty="0"/>
              <a:t>in data analysis or statistics?</a:t>
            </a:r>
          </a:p>
          <a:p>
            <a:endParaRPr lang="en-US" baseline="0" dirty="0"/>
          </a:p>
          <a:p>
            <a:r>
              <a:rPr lang="en-US" dirty="0"/>
              <a:t>[Pause]</a:t>
            </a:r>
          </a:p>
        </p:txBody>
      </p:sp>
      <p:sp>
        <p:nvSpPr>
          <p:cNvPr id="4" name="Slide Number Placeholder 3"/>
          <p:cNvSpPr>
            <a:spLocks noGrp="1"/>
          </p:cNvSpPr>
          <p:nvPr>
            <p:ph type="sldNum" sz="quarter" idx="10"/>
          </p:nvPr>
        </p:nvSpPr>
        <p:spPr/>
        <p:txBody>
          <a:bodyPr/>
          <a:lstStyle/>
          <a:p>
            <a:fld id="{46CCA8AA-6E71-47FE-9319-37524BBB8E87}" type="slidenum">
              <a:rPr lang="en-US" smtClean="0"/>
              <a:t>1</a:t>
            </a:fld>
            <a:endParaRPr lang="en-US"/>
          </a:p>
        </p:txBody>
      </p:sp>
    </p:spTree>
    <p:extLst>
      <p:ext uri="{BB962C8B-B14F-4D97-AF65-F5344CB8AC3E}">
        <p14:creationId xmlns:p14="http://schemas.microsoft.com/office/powerpoint/2010/main" val="4129017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documents, labs, and data</a:t>
            </a:r>
            <a:r>
              <a:rPr lang="en-US" baseline="0" dirty="0"/>
              <a:t> for the can be found on my website at the following URL.</a:t>
            </a:r>
          </a:p>
          <a:p>
            <a:endParaRPr lang="en-US" baseline="0" dirty="0"/>
          </a:p>
          <a:p>
            <a:r>
              <a:rPr lang="en-US" baseline="0" dirty="0"/>
              <a:t>Now would be a good time to head there and bookmark the website.</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10</a:t>
            </a:fld>
            <a:endParaRPr lang="en-US"/>
          </a:p>
        </p:txBody>
      </p:sp>
    </p:spTree>
    <p:extLst>
      <p:ext uri="{BB962C8B-B14F-4D97-AF65-F5344CB8AC3E}">
        <p14:creationId xmlns:p14="http://schemas.microsoft.com/office/powerpoint/2010/main" val="30782059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Joe was so impressed by our linear regression analysis that he proposes a much more difficult challenge to us.</a:t>
            </a:r>
          </a:p>
          <a:p>
            <a:endParaRPr lang="en-US" baseline="0" dirty="0"/>
          </a:p>
          <a:p>
            <a:r>
              <a:rPr lang="en-US" baseline="0" dirty="0"/>
              <a:t>He says that he also needs to organize batches of flowers by their species.  </a:t>
            </a:r>
          </a:p>
          <a:p>
            <a:endParaRPr lang="en-US" baseline="0" dirty="0"/>
          </a:p>
          <a:p>
            <a:r>
              <a:rPr lang="en-US" baseline="0" dirty="0"/>
              <a:t>He can inspect each flower by hand, but it takes too much time to be cost effective.</a:t>
            </a:r>
          </a:p>
          <a:p>
            <a:endParaRPr lang="en-US" baseline="0" dirty="0"/>
          </a:p>
          <a:p>
            <a:r>
              <a:rPr lang="en-US" baseline="0" dirty="0"/>
              <a:t>He wonders if it might be possible to predict the correct species of Iris flower given just the lengths and widths of the petals and sepals derived from his optical scanning technology.</a:t>
            </a:r>
          </a:p>
          <a:p>
            <a:endParaRPr lang="en-US" baseline="0" dirty="0"/>
          </a:p>
          <a:p>
            <a:r>
              <a:rPr lang="en-US" baseline="0" dirty="0"/>
              <a:t>The three species of Iris flowers that we have are: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[1] iris </a:t>
            </a:r>
            <a:r>
              <a:rPr lang="en-US" baseline="0" dirty="0" err="1"/>
              <a:t>virginica</a:t>
            </a:r>
            <a:r>
              <a:rPr lang="en-US" baseline="0"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[2] iris versicolor,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[3] and iris </a:t>
            </a:r>
            <a:r>
              <a:rPr lang="en-US" baseline="0" dirty="0" err="1"/>
              <a:t>setosa</a:t>
            </a:r>
            <a:r>
              <a:rPr lang="en-US" baseline="0" dirty="0"/>
              <a:t>.</a:t>
            </a:r>
          </a:p>
          <a:p>
            <a:endParaRPr lang="en-US" baseline="0" dirty="0"/>
          </a:p>
          <a:p>
            <a:r>
              <a:rPr lang="en-US" baseline="0" dirty="0"/>
              <a:t>We think about the question for a minute and it occurs to us that we might be able to perform a cluster analysis to see if the data are separable into distinct and predictable categories for each species.</a:t>
            </a:r>
          </a:p>
          <a:p>
            <a:endParaRPr lang="en-US" baseline="0" dirty="0"/>
          </a:p>
          <a:p>
            <a:r>
              <a:rPr lang="en-US" baseline="0" dirty="0"/>
              <a:t>However, we’ll have to inspect the data again to see if this will be possible.</a:t>
            </a:r>
          </a:p>
          <a:p>
            <a:endParaRPr lang="en-US" baseline="0" dirty="0"/>
          </a:p>
          <a:p>
            <a:r>
              <a:rPr lang="en-US" baseline="0" dirty="0"/>
              <a:t>So we’re going to attempt to perform a cluster analysis using the k-means clustering algorithm, to see if we can correctly classify the species of flower based solely on the lengths and width of the petals and sepals of these flowers.</a:t>
            </a:r>
            <a:endParaRPr lang="en-US" dirty="0"/>
          </a:p>
          <a:p>
            <a:endParaRPr lang="en-US" baseline="0" dirty="0"/>
          </a:p>
        </p:txBody>
      </p:sp>
      <p:sp>
        <p:nvSpPr>
          <p:cNvPr id="4" name="Slide Number Placeholder 3"/>
          <p:cNvSpPr>
            <a:spLocks noGrp="1"/>
          </p:cNvSpPr>
          <p:nvPr>
            <p:ph type="sldNum" sz="quarter" idx="10"/>
          </p:nvPr>
        </p:nvSpPr>
        <p:spPr/>
        <p:txBody>
          <a:bodyPr/>
          <a:lstStyle/>
          <a:p>
            <a:fld id="{A712189F-35E1-4DA3-9F12-2244F84E5C30}" type="slidenum">
              <a:rPr lang="en-US" smtClean="0"/>
              <a:t>101</a:t>
            </a:fld>
            <a:endParaRPr lang="en-US"/>
          </a:p>
        </p:txBody>
      </p:sp>
    </p:spTree>
    <p:extLst>
      <p:ext uri="{BB962C8B-B14F-4D97-AF65-F5344CB8AC3E}">
        <p14:creationId xmlns:p14="http://schemas.microsoft.com/office/powerpoint/2010/main" val="2021339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102</a:t>
            </a:fld>
            <a:endParaRPr lang="en-US"/>
          </a:p>
        </p:txBody>
      </p:sp>
    </p:spTree>
    <p:extLst>
      <p:ext uri="{BB962C8B-B14F-4D97-AF65-F5344CB8AC3E}">
        <p14:creationId xmlns:p14="http://schemas.microsoft.com/office/powerpoint/2010/main" val="30862792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103</a:t>
            </a:fld>
            <a:endParaRPr lang="en-US"/>
          </a:p>
        </p:txBody>
      </p:sp>
    </p:spTree>
    <p:extLst>
      <p:ext uri="{BB962C8B-B14F-4D97-AF65-F5344CB8AC3E}">
        <p14:creationId xmlns:p14="http://schemas.microsoft.com/office/powerpoint/2010/main" val="10252867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we’ve helped Joe</a:t>
            </a:r>
            <a:r>
              <a:rPr lang="en-US" baseline="0" dirty="0"/>
              <a:t> get his new business up and running using our data analysis skills, he leave his position as CFO and moves on to pursue his dream of running his own high-end flower shop catering to the rich and famous in Hollywood.</a:t>
            </a:r>
          </a:p>
          <a:p>
            <a:endParaRPr lang="en-US" baseline="0" dirty="0"/>
          </a:p>
          <a:p>
            <a:r>
              <a:rPr lang="en-US" baseline="0" dirty="0"/>
              <a:t>[1] He takes us out to celebrate his grand opening, his flower shop is a huge success, and Joe lives happily ever after.</a:t>
            </a:r>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104</a:t>
            </a:fld>
            <a:endParaRPr lang="en-US"/>
          </a:p>
        </p:txBody>
      </p:sp>
    </p:spTree>
    <p:extLst>
      <p:ext uri="{BB962C8B-B14F-4D97-AF65-F5344CB8AC3E}">
        <p14:creationId xmlns:p14="http://schemas.microsoft.com/office/powerpoint/2010/main" val="304745346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a:t>
            </a:r>
            <a:r>
              <a:rPr lang="en-US" baseline="0" dirty="0"/>
              <a:t> learn about how to use R in practice (i.e. how we’ll deploy R into production and best practices for data science with R).</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105</a:t>
            </a:fld>
            <a:endParaRPr lang="en-US"/>
          </a:p>
        </p:txBody>
      </p:sp>
    </p:spTree>
    <p:extLst>
      <p:ext uri="{BB962C8B-B14F-4D97-AF65-F5344CB8AC3E}">
        <p14:creationId xmlns:p14="http://schemas.microsoft.com/office/powerpoint/2010/main" val="33308027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we’ll discuss how to deploy R in production.</a:t>
            </a:r>
          </a:p>
          <a:p>
            <a:endParaRPr lang="en-US" baseline="0" dirty="0"/>
          </a:p>
          <a:p>
            <a:r>
              <a:rPr lang="en-US" baseline="0" dirty="0"/>
              <a:t>Second, we discuss industry best practices for data science with R.</a:t>
            </a:r>
          </a:p>
          <a:p>
            <a:endParaRPr lang="en-US" baseline="0" dirty="0"/>
          </a:p>
          <a:p>
            <a:r>
              <a:rPr lang="en-US" baseline="0" dirty="0"/>
              <a:t>Finally, we’ll discuss creating reproducible research.</a:t>
            </a:r>
          </a:p>
          <a:p>
            <a:endParaRPr lang="en-US" baseline="0" dirty="0"/>
          </a:p>
          <a:p>
            <a:r>
              <a:rPr lang="en-US" baseline="0" dirty="0"/>
              <a:t>These are some of the things that are typically not discussed during presentations or workshops on R.</a:t>
            </a:r>
          </a:p>
          <a:p>
            <a:endParaRPr lang="en-US" baseline="0" dirty="0"/>
          </a:p>
          <a:p>
            <a:r>
              <a:rPr lang="en-US" baseline="0" dirty="0"/>
              <a:t>So, I’ve made some time to discuss the three most important topics that are typically skipped over or omitted.</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106</a:t>
            </a:fld>
            <a:endParaRPr lang="en-US"/>
          </a:p>
        </p:txBody>
      </p:sp>
    </p:spTree>
    <p:extLst>
      <p:ext uri="{BB962C8B-B14F-4D97-AF65-F5344CB8AC3E}">
        <p14:creationId xmlns:p14="http://schemas.microsoft.com/office/powerpoint/2010/main" val="162459469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if</a:t>
            </a:r>
            <a:r>
              <a:rPr lang="en-US" baseline="0" dirty="0"/>
              <a:t> we want to deploy R to production, we have several ways to do so.</a:t>
            </a:r>
          </a:p>
          <a:p>
            <a:endParaRPr lang="en-US" baseline="0" dirty="0"/>
          </a:p>
          <a:p>
            <a:r>
              <a:rPr lang="en-US" baseline="0" dirty="0"/>
              <a:t>We can export charts within </a:t>
            </a:r>
            <a:r>
              <a:rPr lang="en-US" baseline="0" dirty="0" err="1"/>
              <a:t>Rstudio</a:t>
            </a:r>
            <a:r>
              <a:rPr lang="en-US" baseline="0" dirty="0"/>
              <a:t>.</a:t>
            </a:r>
          </a:p>
          <a:p>
            <a:endParaRPr lang="en-US" baseline="0" dirty="0"/>
          </a:p>
          <a:p>
            <a:r>
              <a:rPr lang="en-US" baseline="0" dirty="0"/>
              <a:t>We can create documents using R markdown with </a:t>
            </a:r>
            <a:r>
              <a:rPr lang="en-US" baseline="0" dirty="0" err="1"/>
              <a:t>knitr</a:t>
            </a:r>
            <a:r>
              <a:rPr lang="en-US" baseline="0" dirty="0"/>
              <a:t> and </a:t>
            </a:r>
            <a:r>
              <a:rPr lang="en-US" baseline="0" dirty="0" err="1"/>
              <a:t>sweave</a:t>
            </a:r>
            <a:r>
              <a:rPr lang="en-US" baseline="0" dirty="0"/>
              <a:t>.</a:t>
            </a:r>
          </a:p>
          <a:p>
            <a:endParaRPr lang="en-US" baseline="0" dirty="0"/>
          </a:p>
          <a:p>
            <a:r>
              <a:rPr lang="en-US" baseline="0" dirty="0"/>
              <a:t>We can Create interactive web reports using Shiny.</a:t>
            </a:r>
          </a:p>
          <a:p>
            <a:endParaRPr lang="en-US" baseline="0" dirty="0"/>
          </a:p>
          <a:p>
            <a:r>
              <a:rPr lang="en-US" dirty="0"/>
              <a:t>We can</a:t>
            </a:r>
            <a:r>
              <a:rPr lang="en-US" baseline="0" dirty="0"/>
              <a:t> </a:t>
            </a:r>
            <a:r>
              <a:rPr lang="en-US" dirty="0"/>
              <a:t>Deploy</a:t>
            </a:r>
            <a:r>
              <a:rPr lang="en-US" baseline="0" dirty="0"/>
              <a:t> to a server with either </a:t>
            </a:r>
            <a:r>
              <a:rPr lang="en-US" baseline="0" dirty="0" err="1"/>
              <a:t>DeployR</a:t>
            </a:r>
            <a:r>
              <a:rPr lang="en-US" baseline="0" dirty="0"/>
              <a:t> (free open source) or R Server (enterprise class)</a:t>
            </a:r>
          </a:p>
          <a:p>
            <a:endParaRPr lang="en-US" baseline="0" dirty="0"/>
          </a:p>
          <a:p>
            <a:r>
              <a:rPr lang="en-US" baseline="0" dirty="0"/>
              <a:t>And we can Deploy to the cloud using either Azure ML or Azure Data Science Virtual Machine</a:t>
            </a:r>
          </a:p>
          <a:p>
            <a:endParaRPr lang="en-US" baseline="0" dirty="0"/>
          </a:p>
          <a:p>
            <a:r>
              <a:rPr lang="en-US" baseline="0" dirty="0"/>
              <a:t>We’ll take a look at the first three during our next demo.</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107</a:t>
            </a:fld>
            <a:endParaRPr lang="en-US"/>
          </a:p>
        </p:txBody>
      </p:sp>
    </p:spTree>
    <p:extLst>
      <p:ext uri="{BB962C8B-B14F-4D97-AF65-F5344CB8AC3E}">
        <p14:creationId xmlns:p14="http://schemas.microsoft.com/office/powerpoint/2010/main" val="405993403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108</a:t>
            </a:fld>
            <a:endParaRPr lang="en-US"/>
          </a:p>
        </p:txBody>
      </p:sp>
    </p:spTree>
    <p:extLst>
      <p:ext uri="{BB962C8B-B14F-4D97-AF65-F5344CB8AC3E}">
        <p14:creationId xmlns:p14="http://schemas.microsoft.com/office/powerpoint/2010/main" val="279550792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let’s spend a few minutes discussing industry best practices for data science.</a:t>
            </a:r>
          </a:p>
          <a:p>
            <a:endParaRPr lang="en-US" baseline="0" dirty="0"/>
          </a:p>
          <a:p>
            <a:r>
              <a:rPr lang="en-US" baseline="0" dirty="0"/>
              <a:t>In addition, we want to learn how to avoid making errors, and invalid claims, with our data science.</a:t>
            </a:r>
          </a:p>
          <a:p>
            <a:endParaRPr lang="en-US" baseline="0" dirty="0"/>
          </a:p>
          <a:p>
            <a:r>
              <a:rPr lang="en-US" baseline="0" dirty="0"/>
              <a:t>This is a very important topic, because it is very easy to unintentionally mislead or misrepresent data when we create our data analyses.</a:t>
            </a:r>
          </a:p>
          <a:p>
            <a:endParaRPr lang="en-US" baseline="0" dirty="0"/>
          </a:p>
          <a:p>
            <a:r>
              <a:rPr lang="en-US" baseline="0" dirty="0"/>
              <a:t>These best practices are general tips that are advisable in most contexts.  </a:t>
            </a:r>
          </a:p>
          <a:p>
            <a:endParaRPr lang="en-US" baseline="0" dirty="0"/>
          </a:p>
          <a:p>
            <a:r>
              <a:rPr lang="en-US" baseline="0" dirty="0"/>
              <a:t>However, context is very important, so there may be some specific contexts where this advice is not applicable.</a:t>
            </a:r>
          </a:p>
          <a:p>
            <a:endParaRPr lang="en-US" baseline="0" dirty="0"/>
          </a:p>
          <a:p>
            <a:r>
              <a:rPr lang="en-US" baseline="0" dirty="0"/>
              <a:t>So, it’s important that you learn the general rules and then learn when it is appropriate to follow them and when it is advisable to do something else.</a:t>
            </a:r>
          </a:p>
          <a:p>
            <a:endParaRPr lang="en-US" baseline="0" dirty="0"/>
          </a:p>
        </p:txBody>
      </p:sp>
      <p:sp>
        <p:nvSpPr>
          <p:cNvPr id="4" name="Slide Number Placeholder 3"/>
          <p:cNvSpPr>
            <a:spLocks noGrp="1"/>
          </p:cNvSpPr>
          <p:nvPr>
            <p:ph type="sldNum" sz="quarter" idx="10"/>
          </p:nvPr>
        </p:nvSpPr>
        <p:spPr/>
        <p:txBody>
          <a:bodyPr/>
          <a:lstStyle/>
          <a:p>
            <a:fld id="{A712189F-35E1-4DA3-9F12-2244F84E5C30}" type="slidenum">
              <a:rPr lang="en-US" smtClean="0"/>
              <a:t>109</a:t>
            </a:fld>
            <a:endParaRPr lang="en-US"/>
          </a:p>
        </p:txBody>
      </p:sp>
    </p:spTree>
    <p:extLst>
      <p:ext uri="{BB962C8B-B14F-4D97-AF65-F5344CB8AC3E}">
        <p14:creationId xmlns:p14="http://schemas.microsoft.com/office/powerpoint/2010/main" val="346007267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start each data analysis with a question that we’re attempting to answer.</a:t>
            </a:r>
          </a:p>
          <a:p>
            <a:endParaRPr lang="en-US" dirty="0"/>
          </a:p>
          <a:p>
            <a:r>
              <a:rPr lang="en-US" dirty="0"/>
              <a:t>[1] For example, our question</a:t>
            </a:r>
            <a:r>
              <a:rPr lang="en-US" baseline="0" dirty="0"/>
              <a:t> might be, “</a:t>
            </a:r>
            <a:r>
              <a:rPr lang="en-US" b="1" baseline="0" dirty="0"/>
              <a:t>How many </a:t>
            </a:r>
            <a:r>
              <a:rPr lang="en-US" baseline="0" dirty="0"/>
              <a:t>movies were released in each rating category</a:t>
            </a:r>
            <a:r>
              <a:rPr lang="en-US" dirty="0"/>
              <a:t> from 2000</a:t>
            </a:r>
            <a:r>
              <a:rPr lang="en-US" baseline="0" dirty="0"/>
              <a:t> to 2015?”</a:t>
            </a:r>
          </a:p>
          <a:p>
            <a:endParaRPr lang="en-US" baseline="0" dirty="0"/>
          </a:p>
          <a:p>
            <a:r>
              <a:rPr lang="en-US" baseline="0" dirty="0"/>
              <a:t>Once we have our question in mind then we can attempt to answer that question using a data model of some kind.</a:t>
            </a:r>
          </a:p>
          <a:p>
            <a:endParaRPr lang="en-US" baseline="0" dirty="0"/>
          </a:p>
          <a:p>
            <a:r>
              <a:rPr lang="en-US" baseline="0" dirty="0"/>
              <a:t>In this case, our question involves a comparison of observations for a qualitative variable (i.e. movie ratings).</a:t>
            </a:r>
          </a:p>
          <a:p>
            <a:endParaRPr lang="en-US" baseline="0" dirty="0"/>
          </a:p>
          <a:p>
            <a:r>
              <a:rPr lang="en-US" baseline="0" dirty="0"/>
              <a:t>[2] So, we could create a frequency table or a </a:t>
            </a:r>
            <a:r>
              <a:rPr lang="en-US" b="1" baseline="0" dirty="0"/>
              <a:t>bar graph </a:t>
            </a:r>
            <a:r>
              <a:rPr lang="en-US" baseline="0" dirty="0"/>
              <a:t>of the number of movies by rating category to answer this question.</a:t>
            </a:r>
          </a:p>
          <a:p>
            <a:endParaRPr lang="en-US" baseline="0" dirty="0"/>
          </a:p>
          <a:p>
            <a:r>
              <a:rPr lang="en-US" baseline="0" dirty="0"/>
              <a:t>Starting with a question in mind helps us focus on a specific goal and helps us choose type of data analysis and the specific tool that is most appropriate to answer the question.</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712189F-35E1-4DA3-9F12-2244F84E5C30}" type="slidenum">
              <a:rPr lang="en-US" smtClean="0"/>
              <a:t>110</a:t>
            </a:fld>
            <a:endParaRPr lang="en-US"/>
          </a:p>
        </p:txBody>
      </p:sp>
    </p:spTree>
    <p:extLst>
      <p:ext uri="{BB962C8B-B14F-4D97-AF65-F5344CB8AC3E}">
        <p14:creationId xmlns:p14="http://schemas.microsoft.com/office/powerpoint/2010/main" val="315628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First, let’s start with an </a:t>
            </a:r>
            <a:r>
              <a:rPr lang="en-US" b="1" dirty="0"/>
              <a:t>introduction to data</a:t>
            </a:r>
            <a:r>
              <a:rPr lang="en-US" b="1" baseline="0" dirty="0"/>
              <a:t> science</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11</a:t>
            </a:fld>
            <a:endParaRPr lang="en-US"/>
          </a:p>
        </p:txBody>
      </p:sp>
    </p:spTree>
    <p:extLst>
      <p:ext uri="{BB962C8B-B14F-4D97-AF65-F5344CB8AC3E}">
        <p14:creationId xmlns:p14="http://schemas.microsoft.com/office/powerpoint/2010/main" val="277425484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Second, it’s important that we use the right tool for the job.</a:t>
            </a:r>
          </a:p>
          <a:p>
            <a:endParaRPr lang="en-US" baseline="0" dirty="0"/>
          </a:p>
          <a:p>
            <a:r>
              <a:rPr lang="en-US" baseline="0" dirty="0"/>
              <a:t>This starts with understanding the question that we are trying to answer for our audience.  </a:t>
            </a:r>
          </a:p>
          <a:p>
            <a:endParaRPr lang="en-US" baseline="0" dirty="0"/>
          </a:p>
          <a:p>
            <a:r>
              <a:rPr lang="en-US" baseline="0" dirty="0"/>
              <a:t>Ask yourself, what information is our audience trying to learn from our analysis?</a:t>
            </a:r>
          </a:p>
          <a:p>
            <a:endParaRPr lang="en-US" baseline="0" dirty="0"/>
          </a:p>
          <a:p>
            <a:r>
              <a:rPr lang="en-US" baseline="0" dirty="0"/>
              <a:t>Are they trying to compare two values to see which is larger?</a:t>
            </a:r>
          </a:p>
          <a:p>
            <a:endParaRPr lang="en-US" baseline="0" dirty="0"/>
          </a:p>
          <a:p>
            <a:r>
              <a:rPr lang="en-US" baseline="0" dirty="0"/>
              <a:t>Are they trying to see rates of change over time?</a:t>
            </a:r>
          </a:p>
          <a:p>
            <a:endParaRPr lang="en-US" baseline="0" dirty="0"/>
          </a:p>
          <a:p>
            <a:r>
              <a:rPr lang="en-US" baseline="0" dirty="0"/>
              <a:t>Or are they trying to see how values are distributed across a variable?</a:t>
            </a:r>
          </a:p>
          <a:p>
            <a:endParaRPr lang="en-US" baseline="0" dirty="0"/>
          </a:p>
          <a:p>
            <a:r>
              <a:rPr lang="en-US" baseline="0" dirty="0"/>
              <a:t>[1] For example, if our audience is interested in comparing movie rating categories, a </a:t>
            </a:r>
            <a:r>
              <a:rPr lang="en-US" b="1" baseline="0" dirty="0"/>
              <a:t>pie chart </a:t>
            </a:r>
            <a:r>
              <a:rPr lang="en-US" baseline="0" dirty="0"/>
              <a:t>may not be the best way to present this information.</a:t>
            </a:r>
          </a:p>
          <a:p>
            <a:endParaRPr lang="en-US" baseline="0" dirty="0"/>
          </a:p>
          <a:p>
            <a:r>
              <a:rPr lang="en-US" baseline="0" dirty="0"/>
              <a:t>[2] However, a </a:t>
            </a:r>
            <a:r>
              <a:rPr lang="en-US" b="1" baseline="0" dirty="0"/>
              <a:t>bar chart </a:t>
            </a:r>
            <a:r>
              <a:rPr lang="en-US" baseline="0" dirty="0"/>
              <a:t>is an excellent tool to communicate this information for comparison purposes.</a:t>
            </a:r>
          </a:p>
          <a:p>
            <a:endParaRPr lang="en-US" baseline="0" dirty="0"/>
          </a:p>
          <a:p>
            <a:r>
              <a:rPr lang="en-US" baseline="0" dirty="0"/>
              <a:t>Once we know the question our audience is asking, then we then need to know which type of data analysis communicates the answer in the most effective way for our audience.</a:t>
            </a:r>
          </a:p>
          <a:p>
            <a:endParaRPr lang="en-US" baseline="0" dirty="0"/>
          </a:p>
          <a:p>
            <a:r>
              <a:rPr lang="en-US" baseline="0" dirty="0"/>
              <a:t>This requires learning which types of data analysis are most appropriate to answer specific types of questions in specific contexts.</a:t>
            </a:r>
          </a:p>
        </p:txBody>
      </p:sp>
      <p:sp>
        <p:nvSpPr>
          <p:cNvPr id="4" name="Slide Number Placeholder 3"/>
          <p:cNvSpPr>
            <a:spLocks noGrp="1"/>
          </p:cNvSpPr>
          <p:nvPr>
            <p:ph type="sldNum" sz="quarter" idx="10"/>
          </p:nvPr>
        </p:nvSpPr>
        <p:spPr/>
        <p:txBody>
          <a:bodyPr/>
          <a:lstStyle/>
          <a:p>
            <a:fld id="{A712189F-35E1-4DA3-9F12-2244F84E5C30}" type="slidenum">
              <a:rPr lang="en-US" smtClean="0"/>
              <a:t>111</a:t>
            </a:fld>
            <a:endParaRPr lang="en-US"/>
          </a:p>
        </p:txBody>
      </p:sp>
    </p:spTree>
    <p:extLst>
      <p:ext uri="{BB962C8B-B14F-4D97-AF65-F5344CB8AC3E}">
        <p14:creationId xmlns:p14="http://schemas.microsoft.com/office/powerpoint/2010/main" val="5022918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Third… we must know our audience… we should always consider who will be viewing the results of our data analysis and then format the output of our analysis accordingly.</a:t>
            </a:r>
          </a:p>
          <a:p>
            <a:endParaRPr lang="en-US" baseline="0" dirty="0"/>
          </a:p>
          <a:p>
            <a:r>
              <a:rPr lang="en-US" baseline="0" dirty="0"/>
              <a:t>We could be producing our analysis for a small audience who is very familiar with the data and context or we could be producing our analysis for a large audience who is unfamiliar with the data or the context.</a:t>
            </a:r>
          </a:p>
          <a:p>
            <a:endParaRPr lang="en-US" baseline="0" dirty="0"/>
          </a:p>
          <a:p>
            <a:r>
              <a:rPr lang="en-US" baseline="0" dirty="0"/>
              <a:t>We should invest time and effort in proportion to the size of the audience, their familiarity with the data and domain, and based on the potential impact of decisions that may be made using our data analysis.</a:t>
            </a:r>
          </a:p>
          <a:p>
            <a:endParaRPr lang="en-US" baseline="0" dirty="0"/>
          </a:p>
          <a:p>
            <a:r>
              <a:rPr lang="en-US" baseline="0" dirty="0"/>
              <a:t>In the first example, we have an exploratory data visualization where we’re just using the data visualization to learn about the data ourselves, so we don’t need clean up the data visualization and add appropriate label.</a:t>
            </a:r>
          </a:p>
          <a:p>
            <a:endParaRPr lang="en-US" baseline="0" dirty="0"/>
          </a:p>
          <a:p>
            <a:r>
              <a:rPr lang="en-US" baseline="0" dirty="0"/>
              <a:t>In the example on the right, we have an expository (or explanatory) data visualization, where we are communicating our findings to a wider audience, so we do need to clean up the data visualization and add appropriate labels.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712189F-35E1-4DA3-9F12-2244F84E5C30}" type="slidenum">
              <a:rPr lang="en-US" smtClean="0"/>
              <a:t>112</a:t>
            </a:fld>
            <a:endParaRPr lang="en-US"/>
          </a:p>
        </p:txBody>
      </p:sp>
    </p:spTree>
    <p:extLst>
      <p:ext uri="{BB962C8B-B14F-4D97-AF65-F5344CB8AC3E}">
        <p14:creationId xmlns:p14="http://schemas.microsoft.com/office/powerpoint/2010/main" val="314708031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Fourth, we want our data analyses to be clean, straightforward, and as simple as possible.</a:t>
            </a:r>
          </a:p>
          <a:p>
            <a:endParaRPr lang="en-US" baseline="0" dirty="0"/>
          </a:p>
          <a:p>
            <a:r>
              <a:rPr lang="en-US" baseline="0" dirty="0"/>
              <a:t>Our goal with our data analyses is to communicate the necessary information as clearly as possible with as few words as is necessary.  </a:t>
            </a:r>
          </a:p>
          <a:p>
            <a:endParaRPr lang="en-US" baseline="0" dirty="0"/>
          </a:p>
          <a:p>
            <a:r>
              <a:rPr lang="en-US" baseline="0" dirty="0"/>
              <a:t>We don’t want to overly wordy with our analysis, but we do need to provide sufficient information and context so that our findings will not be misinterpreted.</a:t>
            </a:r>
          </a:p>
          <a:p>
            <a:endParaRPr lang="en-US" baseline="0" dirty="0"/>
          </a:p>
          <a:p>
            <a:r>
              <a:rPr lang="en-US" baseline="0" dirty="0"/>
              <a:t>In addition, our goal with data visualizations is to maximize the data-to-ink ratio of our data visualizations (i.e. we want to communicate as much information as possible using the minimum amount of digital ink).</a:t>
            </a:r>
          </a:p>
          <a:p>
            <a:endParaRPr lang="en-US" baseline="0" dirty="0"/>
          </a:p>
          <a:p>
            <a:r>
              <a:rPr lang="en-US" baseline="0" dirty="0"/>
              <a:t>This means we should strive to eliminate all “chart junk” as data visualization expert, Edward </a:t>
            </a:r>
            <a:r>
              <a:rPr lang="en-US" baseline="0" dirty="0" err="1"/>
              <a:t>Tufte</a:t>
            </a:r>
            <a:r>
              <a:rPr lang="en-US" baseline="0" dirty="0"/>
              <a:t>, likes to call it (i.e. anything on our chart that doesn’t directly help communicate the core information of our data visualization).</a:t>
            </a:r>
          </a:p>
          <a:p>
            <a:endParaRPr lang="en-US" baseline="0" dirty="0"/>
          </a:p>
          <a:p>
            <a:r>
              <a:rPr lang="en-US" baseline="0" dirty="0"/>
              <a:t>[1] For example, </a:t>
            </a:r>
            <a:r>
              <a:rPr lang="en-US" b="1" baseline="0" dirty="0"/>
              <a:t>here</a:t>
            </a:r>
            <a:r>
              <a:rPr lang="en-US" baseline="0" dirty="0"/>
              <a:t> is a data visualization that contains a tremendous amount of chart junk.</a:t>
            </a:r>
          </a:p>
          <a:p>
            <a:endParaRPr lang="en-US" baseline="0" dirty="0"/>
          </a:p>
          <a:p>
            <a:r>
              <a:rPr lang="en-US" baseline="0" dirty="0"/>
              <a:t>It is a 3D graph but the 3</a:t>
            </a:r>
            <a:r>
              <a:rPr lang="en-US" baseline="30000" dirty="0"/>
              <a:t>rd</a:t>
            </a:r>
            <a:r>
              <a:rPr lang="en-US" baseline="0" dirty="0"/>
              <a:t> dimension communicates no relevant information.</a:t>
            </a:r>
          </a:p>
          <a:p>
            <a:endParaRPr lang="en-US" baseline="0" dirty="0"/>
          </a:p>
          <a:p>
            <a:r>
              <a:rPr lang="en-US" baseline="0" dirty="0"/>
              <a:t>It has each bar color coded, and a legend, but this is redundant information since each bar has an x-axis label.</a:t>
            </a:r>
          </a:p>
          <a:p>
            <a:endParaRPr lang="en-US" baseline="0" dirty="0"/>
          </a:p>
          <a:p>
            <a:r>
              <a:rPr lang="en-US" baseline="0" dirty="0"/>
              <a:t>Each bar also has unnecessary special effects like rounded corners, surface reflectivity, and drop shadows.</a:t>
            </a:r>
          </a:p>
          <a:p>
            <a:endParaRPr lang="en-US" baseline="0" dirty="0"/>
          </a:p>
          <a:p>
            <a:r>
              <a:rPr lang="en-US" baseline="0" dirty="0"/>
              <a:t>It has a beige texture on the main canvas and the back wall of the bar graph has a granite texture.</a:t>
            </a:r>
          </a:p>
          <a:p>
            <a:endParaRPr lang="en-US" baseline="0" dirty="0"/>
          </a:p>
          <a:p>
            <a:r>
              <a:rPr lang="en-US" baseline="0" dirty="0"/>
              <a:t>It uses multiple fonts that are difficult to read, are heavily bolded, and use 100% black text.</a:t>
            </a:r>
          </a:p>
          <a:p>
            <a:endParaRPr lang="en-US" baseline="0" dirty="0"/>
          </a:p>
          <a:p>
            <a:r>
              <a:rPr lang="en-US" baseline="0" dirty="0"/>
              <a:t>In addition, we also have thick solid-black y-axis gridlines that add even more clutter to this already heavily cluttered graph.</a:t>
            </a:r>
          </a:p>
          <a:p>
            <a:endParaRPr lang="en-US" baseline="0" dirty="0"/>
          </a:p>
          <a:p>
            <a:r>
              <a:rPr lang="en-US" baseline="0" dirty="0"/>
              <a:t>[2] Instead, we can communicate the exact same information </a:t>
            </a:r>
            <a:r>
              <a:rPr lang="en-US" b="1" baseline="0" dirty="0"/>
              <a:t>with a much simpler graph</a:t>
            </a:r>
            <a:r>
              <a:rPr lang="en-US" baseline="0" dirty="0"/>
              <a:t>, like so.</a:t>
            </a:r>
          </a:p>
          <a:p>
            <a:endParaRPr lang="en-US" baseline="0" dirty="0"/>
          </a:p>
          <a:p>
            <a:r>
              <a:rPr lang="en-US" baseline="0" dirty="0"/>
              <a:t>We’ve eliminated the unnecessary 3D bars, special effects, and backgrounds.</a:t>
            </a:r>
          </a:p>
          <a:p>
            <a:endParaRPr lang="en-US" baseline="0" dirty="0"/>
          </a:p>
          <a:p>
            <a:r>
              <a:rPr lang="en-US" baseline="0" dirty="0"/>
              <a:t>We’ve eliminated the redundant color-coding of the categories and the legend.</a:t>
            </a:r>
          </a:p>
          <a:p>
            <a:endParaRPr lang="en-US" baseline="0" dirty="0"/>
          </a:p>
          <a:p>
            <a:r>
              <a:rPr lang="en-US" baseline="0" dirty="0"/>
              <a:t>We’ve cleaned up the fonts, removed the bolding, and lightened the text.</a:t>
            </a:r>
          </a:p>
          <a:p>
            <a:endParaRPr lang="en-US" baseline="0" dirty="0"/>
          </a:p>
          <a:p>
            <a:r>
              <a:rPr lang="en-US" baseline="0" dirty="0"/>
              <a:t>… and we’ve thinned out and lighted up the y-axis grid-lines.</a:t>
            </a:r>
          </a:p>
          <a:p>
            <a:endParaRPr lang="en-US" baseline="0" dirty="0"/>
          </a:p>
          <a:p>
            <a:r>
              <a:rPr lang="en-US" baseline="0" dirty="0"/>
              <a:t>However, both of these charts are communicating the exact same information.</a:t>
            </a:r>
          </a:p>
          <a:p>
            <a:endParaRPr lang="en-US" baseline="0" dirty="0"/>
          </a:p>
          <a:p>
            <a:r>
              <a:rPr lang="en-US" baseline="0" dirty="0"/>
              <a:t>The second chart is just doing so in a way that is much more efficient and effective.</a:t>
            </a:r>
          </a:p>
          <a:p>
            <a:endParaRPr lang="en-US" baseline="0" dirty="0"/>
          </a:p>
          <a:p>
            <a:r>
              <a:rPr lang="en-US" baseline="0" dirty="0"/>
              <a:t>When we’re creating data visualizations we want to keep things clean and simple… </a:t>
            </a:r>
          </a:p>
          <a:p>
            <a:endParaRPr lang="en-US" baseline="0" dirty="0"/>
          </a:p>
          <a:p>
            <a:r>
              <a:rPr lang="en-US" baseline="0" dirty="0"/>
              <a:t>… often times, </a:t>
            </a:r>
            <a:r>
              <a:rPr lang="en-US" i="1" baseline="0" dirty="0"/>
              <a:t>less is more</a:t>
            </a:r>
            <a:r>
              <a:rPr lang="en-US" baseline="0" dirty="0"/>
              <a:t>.</a:t>
            </a:r>
          </a:p>
        </p:txBody>
      </p:sp>
      <p:sp>
        <p:nvSpPr>
          <p:cNvPr id="4" name="Slide Number Placeholder 3"/>
          <p:cNvSpPr>
            <a:spLocks noGrp="1"/>
          </p:cNvSpPr>
          <p:nvPr>
            <p:ph type="sldNum" sz="quarter" idx="10"/>
          </p:nvPr>
        </p:nvSpPr>
        <p:spPr/>
        <p:txBody>
          <a:bodyPr/>
          <a:lstStyle/>
          <a:p>
            <a:fld id="{A712189F-35E1-4DA3-9F12-2244F84E5C30}" type="slidenum">
              <a:rPr lang="en-US" smtClean="0"/>
              <a:t>113</a:t>
            </a:fld>
            <a:endParaRPr lang="en-US"/>
          </a:p>
        </p:txBody>
      </p:sp>
    </p:spTree>
    <p:extLst>
      <p:ext uri="{BB962C8B-B14F-4D97-AF65-F5344CB8AC3E}">
        <p14:creationId xmlns:p14="http://schemas.microsoft.com/office/powerpoint/2010/main" val="14518082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we want to avoid biases and information distortions in our data analyses.</a:t>
            </a:r>
          </a:p>
          <a:p>
            <a:endParaRPr lang="en-US" baseline="0" dirty="0"/>
          </a:p>
          <a:p>
            <a:r>
              <a:rPr lang="en-US" baseline="0" dirty="0"/>
              <a:t>Our brains have many hidden biases that can skew the results of our analyses.</a:t>
            </a:r>
          </a:p>
          <a:p>
            <a:endParaRPr lang="en-US" baseline="0" dirty="0"/>
          </a:p>
          <a:p>
            <a:r>
              <a:rPr lang="en-US" baseline="0" dirty="0"/>
              <a:t>In addition, it is very easy to lie with data… whether these lies are intentional or unintentional.</a:t>
            </a:r>
          </a:p>
          <a:p>
            <a:endParaRPr lang="en-US" baseline="0" dirty="0"/>
          </a:p>
          <a:p>
            <a:r>
              <a:rPr lang="en-US" baseline="0" dirty="0"/>
              <a:t>In fact there are so many biases and ways to visually misrepresent data using data visualizations that entire books have been written on the subject.</a:t>
            </a:r>
          </a:p>
          <a:p>
            <a:endParaRPr lang="en-US" baseline="0" dirty="0"/>
          </a:p>
          <a:p>
            <a:r>
              <a:rPr lang="en-US" baseline="0" dirty="0"/>
              <a:t>For example, lets say we’re interested in comparing the total number of PG-13 movies to R-rated movies.</a:t>
            </a:r>
          </a:p>
          <a:p>
            <a:endParaRPr lang="en-US" baseline="0" dirty="0"/>
          </a:p>
          <a:p>
            <a:r>
              <a:rPr lang="en-US" baseline="0" dirty="0"/>
              <a:t>[1] We could create a </a:t>
            </a:r>
            <a:r>
              <a:rPr lang="en-US" b="1" baseline="0" dirty="0"/>
              <a:t>graph</a:t>
            </a:r>
            <a:r>
              <a:rPr lang="en-US" baseline="0" dirty="0"/>
              <a:t> where the y-axis begins at an arbitrary location (e.g. 1,200 movies).</a:t>
            </a:r>
          </a:p>
          <a:p>
            <a:endParaRPr lang="en-US" baseline="0" dirty="0"/>
          </a:p>
          <a:p>
            <a:r>
              <a:rPr lang="en-US" baseline="0" dirty="0"/>
              <a:t>This makes it appear as if there is a significantly larger number of R-rated movies than PG-13 movies.</a:t>
            </a:r>
          </a:p>
          <a:p>
            <a:endParaRPr lang="en-US" baseline="0" dirty="0"/>
          </a:p>
          <a:p>
            <a:r>
              <a:rPr lang="en-US" baseline="0" dirty="0"/>
              <a:t>[2] However, if we create this same </a:t>
            </a:r>
            <a:r>
              <a:rPr lang="en-US" b="1" baseline="0" dirty="0"/>
              <a:t>graph</a:t>
            </a:r>
            <a:r>
              <a:rPr lang="en-US" baseline="0" dirty="0"/>
              <a:t> with the y-axis starting at zero, these two values don’t look all that different after all.</a:t>
            </a:r>
          </a:p>
          <a:p>
            <a:endParaRPr lang="en-US" baseline="0" dirty="0"/>
          </a:p>
          <a:p>
            <a:r>
              <a:rPr lang="en-US" baseline="0" dirty="0"/>
              <a:t>Simply by changing the start and end of our y-axis we can unintentionally distort the reality of our data.</a:t>
            </a:r>
          </a:p>
          <a:p>
            <a:endParaRPr lang="en-US" baseline="0" dirty="0"/>
          </a:p>
          <a:p>
            <a:r>
              <a:rPr lang="en-US" baseline="0" dirty="0"/>
              <a:t>Other examples of information distortion involve using exaggerated 3D perspectives, using the size of shapes rather than their area for comparison, and breaking established data visualization conventions.</a:t>
            </a:r>
          </a:p>
          <a:p>
            <a:endParaRPr lang="en-US" baseline="0" dirty="0"/>
          </a:p>
          <a:p>
            <a:r>
              <a:rPr lang="en-US" baseline="0" dirty="0"/>
              <a:t>It is important that we learn how someone can lie with a data analysis in order to avoid accidentally lying with our own analyses.  </a:t>
            </a:r>
          </a:p>
          <a:p>
            <a:endParaRPr lang="en-US" baseline="0" dirty="0"/>
          </a:p>
          <a:p>
            <a:r>
              <a:rPr lang="en-US" baseline="0" dirty="0"/>
              <a:t>In addition, it’s also a very important skill for recognizing when we are being lied to by someone else’s data visualizations.</a:t>
            </a:r>
          </a:p>
        </p:txBody>
      </p:sp>
      <p:sp>
        <p:nvSpPr>
          <p:cNvPr id="4" name="Slide Number Placeholder 3"/>
          <p:cNvSpPr>
            <a:spLocks noGrp="1"/>
          </p:cNvSpPr>
          <p:nvPr>
            <p:ph type="sldNum" sz="quarter" idx="10"/>
          </p:nvPr>
        </p:nvSpPr>
        <p:spPr/>
        <p:txBody>
          <a:bodyPr/>
          <a:lstStyle/>
          <a:p>
            <a:fld id="{A712189F-35E1-4DA3-9F12-2244F84E5C30}" type="slidenum">
              <a:rPr lang="en-US" smtClean="0"/>
              <a:t>114</a:t>
            </a:fld>
            <a:endParaRPr lang="en-US"/>
          </a:p>
        </p:txBody>
      </p:sp>
    </p:spTree>
    <p:extLst>
      <p:ext uri="{BB962C8B-B14F-4D97-AF65-F5344CB8AC3E}">
        <p14:creationId xmlns:p14="http://schemas.microsoft.com/office/powerpoint/2010/main" val="46549182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a:t>
            </a:r>
            <a:r>
              <a:rPr lang="en-US" baseline="0" dirty="0"/>
              <a:t> best practice I would like to discuss is creating reproducible research.</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Replication of scientific experiments is one of the key foundations of science, however, many scientists and organizations have created great barriers to replicating studies in order to verify them.</a:t>
            </a:r>
            <a:endParaRPr lang="en-US" dirty="0"/>
          </a:p>
          <a:p>
            <a:endParaRPr lang="en-US" baseline="0" dirty="0"/>
          </a:p>
          <a:p>
            <a:r>
              <a:rPr lang="en-US" baseline="0" dirty="0"/>
              <a:t>This is currently a huge problem in science and academia right now and we really need to do something about it.</a:t>
            </a:r>
          </a:p>
          <a:p>
            <a:endParaRPr lang="en-US" baseline="0" dirty="0"/>
          </a:p>
          <a:p>
            <a:r>
              <a:rPr lang="en-US" baseline="0" dirty="0"/>
              <a:t>Ultimately, whenever you perform a data analysis, you need to make sure that your results are reproducible by others so that they can check your work, re-run the experiment, and verify your results.</a:t>
            </a:r>
          </a:p>
          <a:p>
            <a:endParaRPr lang="en-US" baseline="0" dirty="0"/>
          </a:p>
          <a:p>
            <a:endParaRPr lang="en-US" baseline="0" dirty="0"/>
          </a:p>
          <a:p>
            <a:endParaRPr lang="en-US" baseline="0" dirty="0"/>
          </a:p>
          <a:p>
            <a:endParaRPr lang="en-US" baseline="0" dirty="0"/>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115</a:t>
            </a:fld>
            <a:endParaRPr lang="en-US"/>
          </a:p>
        </p:txBody>
      </p:sp>
    </p:spTree>
    <p:extLst>
      <p:ext uri="{BB962C8B-B14F-4D97-AF65-F5344CB8AC3E}">
        <p14:creationId xmlns:p14="http://schemas.microsoft.com/office/powerpoint/2010/main" val="346451775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It’s actually quite easy to create reproducible research with modern technology, which is why I’m so surprised that this is still an issue.</a:t>
            </a:r>
          </a:p>
          <a:p>
            <a:endParaRPr lang="en-US" baseline="0" dirty="0"/>
          </a:p>
          <a:p>
            <a:r>
              <a:rPr lang="en-US" baseline="0" dirty="0"/>
              <a:t>First, we need to publish all of our research and findings with the original data we used to perform the data analysis and the source code we used to perform the analysis.</a:t>
            </a:r>
          </a:p>
          <a:p>
            <a:endParaRPr lang="en-US" baseline="0" dirty="0"/>
          </a:p>
          <a:p>
            <a:r>
              <a:rPr lang="en-US" baseline="0" dirty="0"/>
              <a:t>Ideally this should be done in public for publicly funded studies and within your organization (where applicable) for privately funded research.</a:t>
            </a:r>
          </a:p>
          <a:p>
            <a:endParaRPr lang="en-US" baseline="0" dirty="0"/>
          </a:p>
          <a:p>
            <a:r>
              <a:rPr lang="en-US" baseline="0" dirty="0"/>
              <a:t>However, there’s a lot of red tape involved, so please be sure to check with your specific organization to know what you can and can’t do with the data and source code.</a:t>
            </a:r>
          </a:p>
          <a:p>
            <a:endParaRPr lang="en-US" baseline="0" dirty="0"/>
          </a:p>
          <a:p>
            <a:r>
              <a:rPr lang="en-US" baseline="0" dirty="0"/>
              <a:t>Second we need to script all of the steps in our analysis… there should be no manual steps performed… ideally everything should be reproducible by the single click of a button.</a:t>
            </a:r>
          </a:p>
          <a:p>
            <a:endParaRPr lang="en-US" baseline="0" dirty="0"/>
          </a:p>
          <a:p>
            <a:r>
              <a:rPr lang="en-US" baseline="0" dirty="0"/>
              <a:t>Third, we want to store all of our source code in source control repositories like </a:t>
            </a:r>
            <a:r>
              <a:rPr lang="en-US" baseline="0" dirty="0" err="1"/>
              <a:t>git</a:t>
            </a:r>
            <a:r>
              <a:rPr lang="en-US" baseline="0" dirty="0"/>
              <a:t> or </a:t>
            </a:r>
            <a:r>
              <a:rPr lang="en-US" baseline="0" dirty="0" err="1"/>
              <a:t>svn</a:t>
            </a:r>
            <a:r>
              <a:rPr lang="en-US" baseline="0" dirty="0"/>
              <a:t>.</a:t>
            </a:r>
          </a:p>
          <a:p>
            <a:endParaRPr lang="en-US" baseline="0" dirty="0"/>
          </a:p>
          <a:p>
            <a:r>
              <a:rPr lang="en-US" baseline="0" dirty="0"/>
              <a:t>Fourth, we want to explicitly state all of our assumptions that we make during our analysis.</a:t>
            </a:r>
          </a:p>
          <a:p>
            <a:endParaRPr lang="en-US" baseline="0" dirty="0"/>
          </a:p>
          <a:p>
            <a:r>
              <a:rPr lang="en-US" baseline="0" dirty="0"/>
              <a:t>Finally, it’s a good idea to document our analysis steps using R markdown so that the documentation can be both read by humans and executed by machines.</a:t>
            </a:r>
          </a:p>
          <a:p>
            <a:endParaRPr lang="en-US" baseline="0" dirty="0"/>
          </a:p>
          <a:p>
            <a:r>
              <a:rPr lang="en-US" baseline="0" dirty="0"/>
              <a:t>Some parts of Science are a bit broken right now.</a:t>
            </a:r>
          </a:p>
          <a:p>
            <a:endParaRPr lang="en-US" baseline="0" dirty="0"/>
          </a:p>
          <a:p>
            <a:r>
              <a:rPr lang="en-US" baseline="0" dirty="0"/>
              <a:t>It’s up to each of us to help fix the issues.</a:t>
            </a:r>
          </a:p>
          <a:p>
            <a:endParaRPr lang="en-US" baseline="0" dirty="0"/>
          </a:p>
          <a:p>
            <a:r>
              <a:rPr lang="en-US" baseline="0" dirty="0"/>
              <a:t>By following these simple steps we can have a huge impact on reliability of human scientific knowledge.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116</a:t>
            </a:fld>
            <a:endParaRPr lang="en-US"/>
          </a:p>
        </p:txBody>
      </p:sp>
    </p:spTree>
    <p:extLst>
      <p:ext uri="{BB962C8B-B14F-4D97-AF65-F5344CB8AC3E}">
        <p14:creationId xmlns:p14="http://schemas.microsoft.com/office/powerpoint/2010/main" val="4228777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a:t>
            </a:r>
            <a:r>
              <a:rPr lang="en-US" b="1" dirty="0"/>
              <a:t>where do we</a:t>
            </a:r>
            <a:r>
              <a:rPr lang="en-US" b="1" baseline="0" dirty="0"/>
              <a:t> go </a:t>
            </a:r>
            <a:r>
              <a:rPr lang="en-US" baseline="0" dirty="0"/>
              <a:t>from here?  </a:t>
            </a:r>
          </a:p>
          <a:p>
            <a:endParaRPr lang="en-US" baseline="0" dirty="0"/>
          </a:p>
          <a:p>
            <a:r>
              <a:rPr lang="en-US" baseline="0" dirty="0"/>
              <a:t>Fortunately, there are a lot of really good </a:t>
            </a:r>
            <a:r>
              <a:rPr lang="en-US" b="1" baseline="0" dirty="0"/>
              <a:t>resources</a:t>
            </a:r>
            <a:r>
              <a:rPr lang="en-US" baseline="0" dirty="0"/>
              <a:t> available on the internet.</a:t>
            </a:r>
          </a:p>
          <a:p>
            <a:endParaRPr lang="en-US" baseline="0" dirty="0"/>
          </a:p>
          <a:p>
            <a:r>
              <a:rPr lang="en-US" baseline="0" dirty="0"/>
              <a:t> - </a:t>
            </a:r>
            <a:r>
              <a:rPr lang="en-US" b="1" baseline="0" dirty="0"/>
              <a:t>Coursera </a:t>
            </a:r>
            <a:r>
              <a:rPr lang="en-US" baseline="0" dirty="0"/>
              <a:t>has an online 10-course data science specialization through John’s Hopkins that is based on using R for data science</a:t>
            </a:r>
          </a:p>
          <a:p>
            <a:endParaRPr lang="en-US" baseline="0" dirty="0"/>
          </a:p>
          <a:p>
            <a:r>
              <a:rPr lang="en-US" baseline="0" dirty="0"/>
              <a:t> - </a:t>
            </a:r>
            <a:r>
              <a:rPr lang="en-US" b="1" baseline="0" dirty="0"/>
              <a:t>Revolution Analytics</a:t>
            </a:r>
            <a:r>
              <a:rPr lang="en-US" b="0" baseline="0" dirty="0"/>
              <a:t> - for the latest industry news</a:t>
            </a:r>
            <a:endParaRPr lang="en-US" b="1" baseline="0" dirty="0"/>
          </a:p>
          <a:p>
            <a:endParaRPr lang="en-US" baseline="0" dirty="0"/>
          </a:p>
          <a:p>
            <a:r>
              <a:rPr lang="en-US" baseline="0" dirty="0"/>
              <a:t> - </a:t>
            </a:r>
            <a:r>
              <a:rPr lang="en-US" b="1" baseline="0" dirty="0"/>
              <a:t>Flowing Data</a:t>
            </a:r>
            <a:r>
              <a:rPr lang="en-US" b="0" baseline="0" dirty="0"/>
              <a:t> – for data visualizations</a:t>
            </a:r>
            <a:endParaRPr lang="en-US" b="1" baseline="0" dirty="0"/>
          </a:p>
          <a:p>
            <a:endParaRPr lang="en-US" baseline="0" dirty="0"/>
          </a:p>
          <a:p>
            <a:r>
              <a:rPr lang="en-US" baseline="0" dirty="0"/>
              <a:t> - </a:t>
            </a:r>
            <a:r>
              <a:rPr lang="en-US" b="1" baseline="0" dirty="0"/>
              <a:t>R-Blogger</a:t>
            </a:r>
            <a:r>
              <a:rPr lang="en-US" b="0" baseline="0" dirty="0"/>
              <a:t> – for the R community</a:t>
            </a:r>
            <a:endParaRPr lang="en-US" b="1"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117</a:t>
            </a:fld>
            <a:endParaRPr lang="en-US"/>
          </a:p>
        </p:txBody>
      </p:sp>
    </p:spTree>
    <p:extLst>
      <p:ext uri="{BB962C8B-B14F-4D97-AF65-F5344CB8AC3E}">
        <p14:creationId xmlns:p14="http://schemas.microsoft.com/office/powerpoint/2010/main" val="35945086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if you’re interested in online training,</a:t>
            </a:r>
            <a:r>
              <a:rPr lang="en-US" baseline="0" dirty="0"/>
              <a:t> </a:t>
            </a:r>
            <a:r>
              <a:rPr lang="en-US" dirty="0"/>
              <a:t>I should probably as</a:t>
            </a:r>
            <a:r>
              <a:rPr lang="en-US" baseline="0" dirty="0"/>
              <a:t> mention that I’m the author of multiple </a:t>
            </a:r>
            <a:r>
              <a:rPr lang="en-US" b="1" baseline="0" dirty="0" err="1"/>
              <a:t>Pluralsight</a:t>
            </a:r>
            <a:r>
              <a:rPr lang="en-US" b="1" baseline="0" dirty="0"/>
              <a:t> </a:t>
            </a:r>
            <a:r>
              <a:rPr lang="en-US" baseline="0" dirty="0"/>
              <a:t>courses on R including: EDA with R and Data Visualization with R.</a:t>
            </a:r>
          </a:p>
          <a:p>
            <a:endParaRPr lang="en-US" baseline="0" dirty="0"/>
          </a:p>
          <a:p>
            <a:r>
              <a:rPr lang="en-US" baseline="0" dirty="0"/>
              <a:t>My EDA with R course covers </a:t>
            </a:r>
            <a:r>
              <a:rPr lang="en-US" b="1" baseline="0" dirty="0"/>
              <a:t>similar </a:t>
            </a:r>
            <a:r>
              <a:rPr lang="en-US" baseline="0" dirty="0"/>
              <a:t>information to this workshop, however, it goes much </a:t>
            </a:r>
            <a:r>
              <a:rPr lang="en-US" b="1" baseline="0" dirty="0"/>
              <a:t>deeper </a:t>
            </a:r>
            <a:r>
              <a:rPr lang="en-US" baseline="0" dirty="0"/>
              <a:t>into all the concepts.</a:t>
            </a:r>
          </a:p>
          <a:p>
            <a:endParaRPr lang="en-US" baseline="0" dirty="0"/>
          </a:p>
          <a:p>
            <a:r>
              <a:rPr lang="en-US" baseline="0" dirty="0"/>
              <a:t>My data visualization with R course goes much deeper into creating and interpreting univariate and bivariate data visualizations.</a:t>
            </a:r>
          </a:p>
          <a:p>
            <a:endParaRPr lang="en-US" baseline="0" dirty="0"/>
          </a:p>
          <a:p>
            <a:r>
              <a:rPr lang="en-US" baseline="0" dirty="0"/>
              <a:t>So if you felt like the information in this presentation was very interesting, but wish I would have gone </a:t>
            </a:r>
            <a:r>
              <a:rPr lang="en-US" b="1" baseline="0" dirty="0"/>
              <a:t>slower </a:t>
            </a:r>
            <a:r>
              <a:rPr lang="en-US" baseline="0" dirty="0"/>
              <a:t>or covered </a:t>
            </a:r>
            <a:r>
              <a:rPr lang="en-US" b="1" baseline="0" dirty="0"/>
              <a:t>more </a:t>
            </a:r>
            <a:r>
              <a:rPr lang="en-US" baseline="0" dirty="0"/>
              <a:t>material, these courses are perfect for you.</a:t>
            </a:r>
          </a:p>
          <a:p>
            <a:endParaRPr lang="en-US" baseline="0" dirty="0"/>
          </a:p>
          <a:p>
            <a:r>
              <a:rPr lang="en-US" baseline="0" dirty="0"/>
              <a:t>And as a side note, I’m have three other courses on data science topics with R currently in development.</a:t>
            </a:r>
          </a:p>
          <a:p>
            <a:endParaRPr lang="en-US" baseline="0" dirty="0"/>
          </a:p>
          <a:p>
            <a:r>
              <a:rPr lang="en-US" baseline="0" dirty="0"/>
              <a:t>[NOTE: Free 30-day </a:t>
            </a:r>
            <a:r>
              <a:rPr lang="en-US" baseline="0" dirty="0" err="1"/>
              <a:t>Pluralsight</a:t>
            </a:r>
            <a:r>
              <a:rPr lang="en-US" baseline="0" dirty="0"/>
              <a:t> Subscription]</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118</a:t>
            </a:fld>
            <a:endParaRPr lang="en-US"/>
          </a:p>
        </p:txBody>
      </p:sp>
    </p:spTree>
    <p:extLst>
      <p:ext uri="{BB962C8B-B14F-4D97-AF65-F5344CB8AC3E}">
        <p14:creationId xmlns:p14="http://schemas.microsoft.com/office/powerpoint/2010/main" val="162495553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t>
            </a:r>
            <a:r>
              <a:rPr lang="en-US" b="1" dirty="0"/>
              <a:t>conclusion</a:t>
            </a:r>
            <a:r>
              <a:rPr lang="en-US" dirty="0"/>
              <a:t>, today we learned about practical</a:t>
            </a:r>
            <a:r>
              <a:rPr lang="en-US" baseline="0" dirty="0"/>
              <a:t> data science with R.</a:t>
            </a:r>
          </a:p>
          <a:p>
            <a:endParaRPr lang="en-US" baseline="0" dirty="0"/>
          </a:p>
          <a:p>
            <a:r>
              <a:rPr lang="en-US" baseline="0" dirty="0"/>
              <a:t> - transforming and cleaning our data.</a:t>
            </a:r>
          </a:p>
          <a:p>
            <a:endParaRPr lang="en-US" baseline="0" dirty="0"/>
          </a:p>
          <a:p>
            <a:r>
              <a:rPr lang="en-US" baseline="0" dirty="0"/>
              <a:t> - descriptive statistics and how to describe our data in numerical ways.</a:t>
            </a:r>
          </a:p>
          <a:p>
            <a:endParaRPr lang="en-US" baseline="0" dirty="0"/>
          </a:p>
          <a:p>
            <a:r>
              <a:rPr lang="en-US" baseline="0" dirty="0"/>
              <a:t> - data visualization and how to create and interpret a variety of data visualizations</a:t>
            </a:r>
          </a:p>
          <a:p>
            <a:endParaRPr lang="en-US" baseline="0" dirty="0"/>
          </a:p>
          <a:p>
            <a:r>
              <a:rPr lang="en-US" baseline="0" dirty="0"/>
              <a:t> - statistical modeling and how to make statistical inferences with these models</a:t>
            </a:r>
          </a:p>
          <a:p>
            <a:endParaRPr lang="en-US" baseline="0" dirty="0"/>
          </a:p>
          <a:p>
            <a:r>
              <a:rPr lang="en-US" baseline="0" dirty="0"/>
              <a:t> - big data and how to handle it within R</a:t>
            </a:r>
          </a:p>
          <a:p>
            <a:endParaRPr lang="en-US" baseline="0" dirty="0"/>
          </a:p>
          <a:p>
            <a:r>
              <a:rPr lang="en-US" baseline="0" dirty="0"/>
              <a:t> - machine learning and how to train, evaluate, and make predictions</a:t>
            </a:r>
          </a:p>
          <a:p>
            <a:endParaRPr lang="en-US" baseline="0" dirty="0"/>
          </a:p>
          <a:p>
            <a:r>
              <a:rPr lang="en-US" baseline="0" dirty="0"/>
              <a:t> - finally, we learned about R in practice (i.e. deploying to production, reproducible research, and best practices)</a:t>
            </a:r>
            <a:endParaRPr lang="en-US"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120</a:t>
            </a:fld>
            <a:endParaRPr lang="en-US"/>
          </a:p>
        </p:txBody>
      </p:sp>
    </p:spTree>
    <p:extLst>
      <p:ext uri="{BB962C8B-B14F-4D97-AF65-F5344CB8AC3E}">
        <p14:creationId xmlns:p14="http://schemas.microsoft.com/office/powerpoint/2010/main" val="33862527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One last</a:t>
            </a:r>
            <a:r>
              <a:rPr lang="en-US" baseline="0" dirty="0"/>
              <a:t> thing…</a:t>
            </a:r>
            <a:r>
              <a:rPr lang="en-US" dirty="0"/>
              <a:t> </a:t>
            </a:r>
            <a:r>
              <a:rPr lang="en-US" b="1" dirty="0"/>
              <a:t>feedback</a:t>
            </a:r>
            <a:r>
              <a:rPr lang="en-US" dirty="0"/>
              <a:t> is very important to me.</a:t>
            </a:r>
          </a:p>
          <a:p>
            <a:endParaRPr lang="en-US" dirty="0"/>
          </a:p>
          <a:p>
            <a:r>
              <a:rPr lang="en-US" dirty="0"/>
              <a:t>I use feedback</a:t>
            </a:r>
            <a:r>
              <a:rPr lang="en-US" baseline="0" dirty="0"/>
              <a:t> to </a:t>
            </a:r>
            <a:r>
              <a:rPr lang="en-US" b="1" baseline="0" dirty="0"/>
              <a:t>continuously improve </a:t>
            </a:r>
            <a:r>
              <a:rPr lang="en-US" baseline="0" dirty="0"/>
              <a:t>my presentations and workshops every time I give them.</a:t>
            </a:r>
            <a:endParaRPr lang="en-US" dirty="0"/>
          </a:p>
          <a:p>
            <a:endParaRPr lang="en-US" dirty="0"/>
          </a:p>
          <a:p>
            <a:r>
              <a:rPr lang="en-US" dirty="0"/>
              <a:t>So be sure to</a:t>
            </a:r>
            <a:r>
              <a:rPr lang="en-US" baseline="0" dirty="0"/>
              <a:t> fill out your </a:t>
            </a:r>
            <a:r>
              <a:rPr lang="en-US" b="1" baseline="0" dirty="0"/>
              <a:t>feedback forms</a:t>
            </a:r>
          </a:p>
          <a:p>
            <a:endParaRPr lang="en-US" baseline="0" dirty="0"/>
          </a:p>
          <a:p>
            <a:r>
              <a:rPr lang="en-US" baseline="0" dirty="0"/>
              <a:t>In addition, please let me know:</a:t>
            </a:r>
          </a:p>
          <a:p>
            <a:endParaRPr lang="en-US" baseline="0" dirty="0"/>
          </a:p>
          <a:p>
            <a:r>
              <a:rPr lang="en-US" baseline="0" dirty="0"/>
              <a:t> - one thing you </a:t>
            </a:r>
            <a:r>
              <a:rPr lang="en-US" b="1" baseline="0" dirty="0"/>
              <a:t>liked</a:t>
            </a:r>
            <a:r>
              <a:rPr lang="en-US" baseline="0" dirty="0"/>
              <a:t> about my presentation</a:t>
            </a:r>
          </a:p>
          <a:p>
            <a:endParaRPr lang="en-US" baseline="0" dirty="0"/>
          </a:p>
          <a:p>
            <a:r>
              <a:rPr lang="en-US" baseline="0" dirty="0"/>
              <a:t> - and one thing you think I could </a:t>
            </a:r>
            <a:r>
              <a:rPr lang="en-US" b="1" baseline="0" dirty="0"/>
              <a:t>improve </a:t>
            </a:r>
            <a:r>
              <a:rPr lang="en-US" baseline="0" dirty="0"/>
              <a:t>upon</a:t>
            </a:r>
          </a:p>
          <a:p>
            <a:endParaRPr lang="en-US" baseline="0" dirty="0"/>
          </a:p>
          <a:p>
            <a:r>
              <a:rPr lang="en-US" baseline="0" dirty="0"/>
              <a:t>This information typically helps me out more than the quantitative metrics.</a:t>
            </a:r>
          </a:p>
          <a:p>
            <a:endParaRPr lang="en-US" baseline="0" dirty="0"/>
          </a:p>
          <a:p>
            <a:r>
              <a:rPr lang="en-US" baseline="0" dirty="0"/>
              <a:t>I promise you </a:t>
            </a:r>
            <a:r>
              <a:rPr lang="en-US" b="1" baseline="0" dirty="0"/>
              <a:t>won’t hurt my feelings</a:t>
            </a:r>
            <a:r>
              <a:rPr lang="en-US" baseline="0" dirty="0"/>
              <a:t>.</a:t>
            </a:r>
          </a:p>
        </p:txBody>
      </p:sp>
      <p:sp>
        <p:nvSpPr>
          <p:cNvPr id="4" name="Slide Number Placeholder 3"/>
          <p:cNvSpPr>
            <a:spLocks noGrp="1"/>
          </p:cNvSpPr>
          <p:nvPr>
            <p:ph type="sldNum" sz="quarter" idx="10"/>
          </p:nvPr>
        </p:nvSpPr>
        <p:spPr/>
        <p:txBody>
          <a:bodyPr/>
          <a:lstStyle/>
          <a:p>
            <a:fld id="{46CCA8AA-6E71-47FE-9319-37524BBB8E87}" type="slidenum">
              <a:rPr lang="en-US" smtClean="0"/>
              <a:t>121</a:t>
            </a:fld>
            <a:endParaRPr lang="en-US"/>
          </a:p>
        </p:txBody>
      </p:sp>
    </p:spTree>
    <p:extLst>
      <p:ext uri="{BB962C8B-B14F-4D97-AF65-F5344CB8AC3E}">
        <p14:creationId xmlns:p14="http://schemas.microsoft.com/office/powerpoint/2010/main" val="2222702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question we need</a:t>
            </a:r>
            <a:r>
              <a:rPr lang="en-US" baseline="0" dirty="0"/>
              <a:t> to</a:t>
            </a:r>
            <a:r>
              <a:rPr lang="en-US" dirty="0"/>
              <a:t> answer</a:t>
            </a:r>
            <a:r>
              <a:rPr lang="en-US" baseline="0" dirty="0"/>
              <a:t> is “What is Data Science?”</a:t>
            </a:r>
          </a:p>
          <a:p>
            <a:endParaRPr lang="en-US" baseline="0" dirty="0"/>
          </a:p>
          <a:p>
            <a:r>
              <a:rPr lang="en-US" baseline="0" dirty="0"/>
              <a:t>In essence, data science is an interdisciplinary field composed of:</a:t>
            </a:r>
          </a:p>
          <a:p>
            <a:r>
              <a:rPr lang="en-US" baseline="0" dirty="0"/>
              <a:t> - </a:t>
            </a:r>
            <a:r>
              <a:rPr lang="en-US" dirty="0"/>
              <a:t>Computer Science</a:t>
            </a:r>
          </a:p>
          <a:p>
            <a:r>
              <a:rPr lang="en-US" baseline="0" dirty="0"/>
              <a:t> - </a:t>
            </a:r>
            <a:r>
              <a:rPr lang="en-US" dirty="0"/>
              <a:t>Math and Statistics</a:t>
            </a:r>
          </a:p>
          <a:p>
            <a:r>
              <a:rPr lang="en-US" baseline="0" dirty="0"/>
              <a:t> - </a:t>
            </a:r>
            <a:r>
              <a:rPr lang="en-US" dirty="0"/>
              <a:t>Domain expertise</a:t>
            </a:r>
          </a:p>
          <a:p>
            <a:endParaRPr lang="en-US" dirty="0"/>
          </a:p>
          <a:p>
            <a:r>
              <a:rPr lang="en-US" dirty="0"/>
              <a:t>… that seeks</a:t>
            </a:r>
            <a:r>
              <a:rPr lang="en-US" baseline="0" dirty="0"/>
              <a:t> to derive insight from data.</a:t>
            </a:r>
          </a:p>
          <a:p>
            <a:endParaRPr lang="en-US" baseline="0" dirty="0"/>
          </a:p>
          <a:p>
            <a:r>
              <a:rPr lang="en-US" baseline="0" dirty="0"/>
              <a:t>In other words, the goal of data science is to transform data into knowledge.</a:t>
            </a:r>
          </a:p>
          <a:p>
            <a:endParaRPr lang="en-US" baseline="0" dirty="0"/>
          </a:p>
          <a:p>
            <a:r>
              <a:rPr lang="en-US" baseline="0" dirty="0"/>
              <a:t>… knowledge that we can use to make decisions.</a:t>
            </a:r>
          </a:p>
          <a:p>
            <a:endParaRPr lang="en-US" baseline="0" dirty="0"/>
          </a:p>
          <a:p>
            <a:r>
              <a:rPr lang="en-US" dirty="0"/>
              <a:t>On the right, we have</a:t>
            </a:r>
            <a:r>
              <a:rPr lang="en-US" baseline="0" dirty="0"/>
              <a:t> Drew Conway’s data science Venn Diagram</a:t>
            </a:r>
          </a:p>
          <a:p>
            <a:endParaRPr lang="en-US" baseline="0" dirty="0"/>
          </a:p>
          <a:p>
            <a:r>
              <a:rPr lang="en-US" baseline="0" dirty="0"/>
              <a:t>It shows how Computer Science, Math &amp; Statistics, and Domain Expertise combine to create Data Science.</a:t>
            </a:r>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12</a:t>
            </a:fld>
            <a:endParaRPr lang="en-US"/>
          </a:p>
        </p:txBody>
      </p:sp>
    </p:spTree>
    <p:extLst>
      <p:ext uri="{BB962C8B-B14F-4D97-AF65-F5344CB8AC3E}">
        <p14:creationId xmlns:p14="http://schemas.microsoft.com/office/powerpoint/2010/main" val="396061112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a:p>
            <a:r>
              <a:rPr lang="en-US" dirty="0"/>
              <a:t>Here’s my contact info</a:t>
            </a:r>
            <a:r>
              <a:rPr lang="en-US" baseline="0" dirty="0"/>
              <a:t> in case you’d like to get in contact with me or learn more about anything we’ve discussed today.</a:t>
            </a:r>
            <a:endParaRPr lang="en-US" dirty="0"/>
          </a:p>
          <a:p>
            <a:endParaRPr lang="en-US" dirty="0"/>
          </a:p>
          <a:p>
            <a:r>
              <a:rPr lang="en-US" dirty="0"/>
              <a:t>Feel free to check out my </a:t>
            </a:r>
            <a:r>
              <a:rPr lang="en-US" b="1" dirty="0"/>
              <a:t>website</a:t>
            </a:r>
            <a:r>
              <a:rPr lang="en-US" dirty="0"/>
              <a:t>,</a:t>
            </a:r>
            <a:r>
              <a:rPr lang="en-US" baseline="0" dirty="0"/>
              <a:t> send me a </a:t>
            </a:r>
            <a:r>
              <a:rPr lang="en-US" b="1" baseline="0" dirty="0"/>
              <a:t>tweet</a:t>
            </a:r>
            <a:r>
              <a:rPr lang="en-US" baseline="0" dirty="0"/>
              <a:t>, or </a:t>
            </a:r>
            <a:r>
              <a:rPr lang="en-US" b="1" baseline="0" dirty="0"/>
              <a:t>email </a:t>
            </a:r>
            <a:r>
              <a:rPr lang="en-US" baseline="0" dirty="0"/>
              <a:t>me if you have any questions or feedback.</a:t>
            </a:r>
          </a:p>
          <a:p>
            <a:endParaRPr lang="en-US" dirty="0"/>
          </a:p>
          <a:p>
            <a:r>
              <a:rPr lang="en-US" dirty="0"/>
              <a:t>I would love to hear from you : )</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If you</a:t>
            </a:r>
            <a:r>
              <a:rPr lang="en-US" baseline="0" dirty="0"/>
              <a:t> liked this workshop, please be sure to send out a </a:t>
            </a:r>
            <a:r>
              <a:rPr lang="en-US" b="1" baseline="0" dirty="0"/>
              <a:t>tweet</a:t>
            </a:r>
            <a:r>
              <a:rPr lang="en-US" baseline="0" dirty="0"/>
              <a:t> about your favorite idea, topic, a photo, or screenshot of your lab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[1]</a:t>
            </a:r>
            <a:r>
              <a:rPr lang="en-US" baseline="0" dirty="0"/>
              <a:t> Thank You!</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[Any Questions?]</a:t>
            </a:r>
          </a:p>
          <a:p>
            <a:endParaRPr lang="en-US" dirty="0"/>
          </a:p>
          <a:p>
            <a:r>
              <a:rPr lang="en-US" dirty="0"/>
              <a:t>[Any Feedback?]</a:t>
            </a:r>
          </a:p>
          <a:p>
            <a:endParaRPr lang="en-US" dirty="0"/>
          </a:p>
        </p:txBody>
      </p:sp>
      <p:sp>
        <p:nvSpPr>
          <p:cNvPr id="4" name="Slide Number Placeholder 3"/>
          <p:cNvSpPr>
            <a:spLocks noGrp="1"/>
          </p:cNvSpPr>
          <p:nvPr>
            <p:ph type="sldNum" sz="quarter" idx="10"/>
          </p:nvPr>
        </p:nvSpPr>
        <p:spPr/>
        <p:txBody>
          <a:bodyPr/>
          <a:lstStyle/>
          <a:p>
            <a:fld id="{6B2D66CC-FEF4-4809-9B5A-9ADEA7F64857}" type="slidenum">
              <a:rPr lang="en-US" smtClean="0"/>
              <a:t>122</a:t>
            </a:fld>
            <a:endParaRPr lang="en-US"/>
          </a:p>
        </p:txBody>
      </p:sp>
    </p:spTree>
    <p:extLst>
      <p:ext uri="{BB962C8B-B14F-4D97-AF65-F5344CB8AC3E}">
        <p14:creationId xmlns:p14="http://schemas.microsoft.com/office/powerpoint/2010/main" val="3079487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However, I prefer the Data Science</a:t>
            </a:r>
            <a:r>
              <a:rPr lang="en-US" baseline="0" dirty="0"/>
              <a:t> Venn Diagram (v2.0), which is b</a:t>
            </a:r>
            <a:r>
              <a:rPr lang="en-US" dirty="0"/>
              <a:t>ased</a:t>
            </a:r>
            <a:r>
              <a:rPr lang="en-US" baseline="0" dirty="0"/>
              <a:t> on </a:t>
            </a:r>
            <a:r>
              <a:rPr lang="en-US" dirty="0"/>
              <a:t>Drew Conway’s original data science Venn diagram.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version does a better job of capturing the relationship between the three disciplines and what their</a:t>
            </a:r>
            <a:r>
              <a:rPr lang="en-US" baseline="0" dirty="0"/>
              <a:t> intersections represent.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Especially the “Unicorn” in the middle… because that’s essentially what most data scientists are perceived to be these days.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 mythical beast that can turn data into gold using magical data science sorcery! :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[FINISH]</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13</a:t>
            </a:fld>
            <a:endParaRPr lang="en-US"/>
          </a:p>
        </p:txBody>
      </p:sp>
    </p:spTree>
    <p:extLst>
      <p:ext uri="{BB962C8B-B14F-4D97-AF65-F5344CB8AC3E}">
        <p14:creationId xmlns:p14="http://schemas.microsoft.com/office/powerpoint/2010/main" val="1337015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then what is a data scientist?</a:t>
            </a:r>
          </a:p>
          <a:p>
            <a:endParaRPr lang="en-US" dirty="0"/>
          </a:p>
          <a:p>
            <a:r>
              <a:rPr lang="en-US" dirty="0"/>
              <a:t>A data scientist is someone who performs data science for a living.</a:t>
            </a:r>
          </a:p>
          <a:p>
            <a:endParaRPr lang="en-US" dirty="0"/>
          </a:p>
          <a:p>
            <a:r>
              <a:rPr lang="en-US" baseline="0" dirty="0"/>
              <a:t>Technically, they also need to have a Ph.D. in computer science, statistics, or a similar field to refer to themselves as a properly as a scientist.</a:t>
            </a:r>
          </a:p>
          <a:p>
            <a:endParaRPr lang="en-US" baseline="0" dirty="0"/>
          </a:p>
          <a:p>
            <a:r>
              <a:rPr lang="en-US" baseline="0" dirty="0"/>
              <a:t>Coincidentally, this is why I refer to myself as a data science consultant rather than a data scientist.</a:t>
            </a:r>
          </a:p>
          <a:p>
            <a:endParaRPr lang="en-US" baseline="0" dirty="0"/>
          </a:p>
          <a:p>
            <a:r>
              <a:rPr lang="en-US" baseline="0" dirty="0"/>
              <a:t>However, a data scientist is more than just a scientist.</a:t>
            </a:r>
          </a:p>
          <a:p>
            <a:endParaRPr lang="en-US" baseline="0" dirty="0"/>
          </a:p>
          <a:p>
            <a:r>
              <a:rPr lang="en-US" baseline="0" dirty="0"/>
              <a:t>… more than a data analyst</a:t>
            </a:r>
          </a:p>
          <a:p>
            <a:endParaRPr lang="en-US" baseline="0" dirty="0"/>
          </a:p>
          <a:p>
            <a:r>
              <a:rPr lang="en-US" baseline="0" dirty="0"/>
              <a:t>… and more than just a developer</a:t>
            </a:r>
          </a:p>
          <a:p>
            <a:endParaRPr lang="en-US" baseline="0" dirty="0"/>
          </a:p>
          <a:p>
            <a:r>
              <a:rPr lang="en-US" baseline="0" dirty="0"/>
              <a:t>They possess all three sets of skills.</a:t>
            </a:r>
          </a:p>
          <a:p>
            <a:endParaRPr lang="en-US" baseline="0" dirty="0"/>
          </a:p>
          <a:p>
            <a:r>
              <a:rPr lang="en-US" baseline="0" dirty="0"/>
              <a:t>This is why the industry keeps referring to them as unicorns.</a:t>
            </a:r>
          </a:p>
          <a:p>
            <a:endParaRPr lang="en-US" baseline="0" dirty="0"/>
          </a:p>
          <a:p>
            <a:r>
              <a:rPr lang="en-US" baseline="0" dirty="0"/>
              <a:t>Individuals with all three sets of skills and proper credentials are currently very rare.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14</a:t>
            </a:fld>
            <a:endParaRPr lang="en-US"/>
          </a:p>
        </p:txBody>
      </p:sp>
    </p:spTree>
    <p:extLst>
      <p:ext uri="{BB962C8B-B14F-4D97-AF65-F5344CB8AC3E}">
        <p14:creationId xmlns:p14="http://schemas.microsoft.com/office/powerpoint/2010/main" val="269987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despite</a:t>
            </a:r>
            <a:r>
              <a:rPr lang="en-US" baseline="0" dirty="0"/>
              <a:t> how rare actual data scientists are, they are in very high demand.</a:t>
            </a:r>
          </a:p>
          <a:p>
            <a:endParaRPr lang="en-US" baseline="0" dirty="0"/>
          </a:p>
          <a:p>
            <a:r>
              <a:rPr lang="en-US" baseline="0" dirty="0"/>
              <a:t>In addition, that demand is growing every year, as we can see by the trend of job postings looking for data scientists.</a:t>
            </a:r>
          </a:p>
          <a:p>
            <a:endParaRPr lang="en-US" baseline="0" dirty="0"/>
          </a:p>
          <a:p>
            <a:r>
              <a:rPr lang="en-US" baseline="0" dirty="0"/>
              <a:t>So there is clearly a high demand for this specific set of skills.</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15</a:t>
            </a:fld>
            <a:endParaRPr lang="en-US"/>
          </a:p>
        </p:txBody>
      </p:sp>
    </p:spTree>
    <p:extLst>
      <p:ext uri="{BB962C8B-B14F-4D97-AF65-F5344CB8AC3E}">
        <p14:creationId xmlns:p14="http://schemas.microsoft.com/office/powerpoint/2010/main" val="2722273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set of skills</a:t>
            </a:r>
            <a:r>
              <a:rPr lang="en-US" baseline="0" dirty="0"/>
              <a:t> does a data scientist possess?</a:t>
            </a:r>
          </a:p>
          <a:p>
            <a:endParaRPr lang="en-US" baseline="0" dirty="0"/>
          </a:p>
          <a:p>
            <a:r>
              <a:rPr lang="en-US" baseline="0" dirty="0"/>
              <a:t>[Read List]</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16</a:t>
            </a:fld>
            <a:endParaRPr lang="en-US"/>
          </a:p>
        </p:txBody>
      </p:sp>
    </p:spTree>
    <p:extLst>
      <p:ext uri="{BB962C8B-B14F-4D97-AF65-F5344CB8AC3E}">
        <p14:creationId xmlns:p14="http://schemas.microsoft.com/office/powerpoint/2010/main" val="99138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a:t>
            </a:r>
            <a:r>
              <a:rPr lang="en-US" baseline="0" dirty="0"/>
              <a:t> tools of the data scientists.</a:t>
            </a:r>
          </a:p>
          <a:p>
            <a:endParaRPr lang="en-US" baseline="0" dirty="0"/>
          </a:p>
          <a:p>
            <a:r>
              <a:rPr lang="en-US" baseline="0" dirty="0"/>
              <a:t>Here are the t</a:t>
            </a:r>
            <a:r>
              <a:rPr lang="en-US" dirty="0"/>
              <a:t>ools used by the respondents to O’Reilly’s</a:t>
            </a:r>
            <a:r>
              <a:rPr lang="en-US" baseline="0" dirty="0"/>
              <a:t> </a:t>
            </a:r>
            <a:r>
              <a:rPr lang="en-US" dirty="0"/>
              <a:t>Data Science Salary Survey in 2015.</a:t>
            </a:r>
          </a:p>
        </p:txBody>
      </p:sp>
      <p:sp>
        <p:nvSpPr>
          <p:cNvPr id="4" name="Slide Number Placeholder 3"/>
          <p:cNvSpPr>
            <a:spLocks noGrp="1"/>
          </p:cNvSpPr>
          <p:nvPr>
            <p:ph type="sldNum" sz="quarter" idx="10"/>
          </p:nvPr>
        </p:nvSpPr>
        <p:spPr/>
        <p:txBody>
          <a:bodyPr/>
          <a:lstStyle/>
          <a:p>
            <a:fld id="{46CCA8AA-6E71-47FE-9319-37524BBB8E87}" type="slidenum">
              <a:rPr lang="en-US" smtClean="0"/>
              <a:t>17</a:t>
            </a:fld>
            <a:endParaRPr lang="en-US"/>
          </a:p>
        </p:txBody>
      </p:sp>
    </p:spTree>
    <p:extLst>
      <p:ext uri="{BB962C8B-B14F-4D97-AF65-F5344CB8AC3E}">
        <p14:creationId xmlns:p14="http://schemas.microsoft.com/office/powerpoint/2010/main" val="626080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here are the top analytics, data</a:t>
            </a:r>
            <a:r>
              <a:rPr lang="en-US" baseline="0" dirty="0"/>
              <a:t> mining, and data science software used by respondents of </a:t>
            </a:r>
            <a:r>
              <a:rPr lang="en-US" baseline="0" dirty="0" err="1"/>
              <a:t>KDNuggets</a:t>
            </a:r>
            <a:r>
              <a:rPr lang="en-US" baseline="0" dirty="0"/>
              <a:t> 2015 survey.</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18</a:t>
            </a:fld>
            <a:endParaRPr lang="en-US"/>
          </a:p>
        </p:txBody>
      </p:sp>
    </p:spTree>
    <p:extLst>
      <p:ext uri="{BB962C8B-B14F-4D97-AF65-F5344CB8AC3E}">
        <p14:creationId xmlns:p14="http://schemas.microsoft.com/office/powerpoint/2010/main" val="1192584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finally the top skills</a:t>
            </a:r>
            <a:r>
              <a:rPr lang="en-US" baseline="0" dirty="0"/>
              <a:t> for data scientist mined from Linked In profiles shows the following:</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19</a:t>
            </a:fld>
            <a:endParaRPr lang="en-US"/>
          </a:p>
        </p:txBody>
      </p:sp>
    </p:spTree>
    <p:extLst>
      <p:ext uri="{BB962C8B-B14F-4D97-AF65-F5344CB8AC3E}">
        <p14:creationId xmlns:p14="http://schemas.microsoft.com/office/powerpoint/2010/main" val="40567111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provide a bit of </a:t>
            </a:r>
            <a:r>
              <a:rPr lang="en-US" b="1" dirty="0"/>
              <a:t>motivation</a:t>
            </a:r>
            <a:r>
              <a:rPr lang="en-US" baseline="0" dirty="0"/>
              <a:t> for our workshop today, I’d like to read a quote from Google’s Chief Economist back in 2009.</a:t>
            </a:r>
          </a:p>
          <a:p>
            <a:endParaRPr lang="en-US" baseline="0" dirty="0"/>
          </a:p>
          <a:p>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a:t>
            </a:fld>
            <a:endParaRPr lang="en-US"/>
          </a:p>
        </p:txBody>
      </p:sp>
    </p:spTree>
    <p:extLst>
      <p:ext uri="{BB962C8B-B14F-4D97-AF65-F5344CB8AC3E}">
        <p14:creationId xmlns:p14="http://schemas.microsoft.com/office/powerpoint/2010/main" val="1584639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why has data science become so important all of a sudden?</a:t>
            </a:r>
          </a:p>
          <a:p>
            <a:endParaRPr lang="en-US" baseline="0" dirty="0"/>
          </a:p>
          <a:p>
            <a:r>
              <a:rPr lang="en-US" baseline="0" dirty="0"/>
              <a:t>There are a few trends really driving the importance of data science.</a:t>
            </a:r>
          </a:p>
          <a:p>
            <a:endParaRPr lang="en-US" baseline="0" dirty="0"/>
          </a:p>
          <a:p>
            <a:r>
              <a:rPr lang="en-US" baseline="0" dirty="0"/>
              <a:t>First, we now have lots of cheap and ubiquitous data.</a:t>
            </a:r>
          </a:p>
          <a:p>
            <a:endParaRPr lang="en-US" baseline="0" dirty="0"/>
          </a:p>
          <a:p>
            <a:r>
              <a:rPr lang="en-US" baseline="0" dirty="0"/>
              <a:t>Second, we have very fast and cheap computers that can process all of these data in a reasonable amount of time and at low cost.</a:t>
            </a:r>
          </a:p>
          <a:p>
            <a:endParaRPr lang="en-US" baseline="0" dirty="0"/>
          </a:p>
          <a:p>
            <a:r>
              <a:rPr lang="en-US" baseline="0" dirty="0"/>
              <a:t>Third, we have excellent tools for statistical analysis and machine learning algorithms that can find patterns and make predictions with these data.</a:t>
            </a:r>
          </a:p>
          <a:p>
            <a:endParaRPr lang="en-US" baseline="0" dirty="0"/>
          </a:p>
          <a:p>
            <a:r>
              <a:rPr lang="en-US" baseline="0" dirty="0"/>
              <a:t>Finally, we’ve entered an era where we’re now using computers to predict what will happen rather than just explain what has already happened.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20</a:t>
            </a:fld>
            <a:endParaRPr lang="en-US"/>
          </a:p>
        </p:txBody>
      </p:sp>
    </p:spTree>
    <p:extLst>
      <p:ext uri="{BB962C8B-B14F-4D97-AF65-F5344CB8AC3E}">
        <p14:creationId xmlns:p14="http://schemas.microsoft.com/office/powerpoint/2010/main" val="3279732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data science process works</a:t>
            </a:r>
            <a:r>
              <a:rPr lang="en-US" baseline="0" dirty="0"/>
              <a:t> like this:</a:t>
            </a:r>
          </a:p>
          <a:p>
            <a:endParaRPr lang="en-US" baseline="0" dirty="0"/>
          </a:p>
          <a:p>
            <a:r>
              <a:rPr lang="en-US" baseline="0" dirty="0"/>
              <a:t>First, we find a question that we want to answer.</a:t>
            </a:r>
          </a:p>
          <a:p>
            <a:endParaRPr lang="en-US" baseline="0" dirty="0"/>
          </a:p>
          <a:p>
            <a:r>
              <a:rPr lang="en-US" baseline="0" dirty="0"/>
              <a:t>Second, we explore the data to understand what we have available, what we need to collect, and what condition the data are in</a:t>
            </a:r>
          </a:p>
          <a:p>
            <a:endParaRPr lang="en-US" baseline="0" dirty="0"/>
          </a:p>
          <a:p>
            <a:r>
              <a:rPr lang="en-US" baseline="0" dirty="0"/>
              <a:t>Third, we prepare the data for analysis (this is called data munging)</a:t>
            </a:r>
          </a:p>
          <a:p>
            <a:endParaRPr lang="en-US" baseline="0" dirty="0"/>
          </a:p>
          <a:p>
            <a:r>
              <a:rPr lang="en-US" baseline="0" dirty="0"/>
              <a:t>Fourth we create a model (this can be either be a numerical model, visual model, statistical model, or machine learning model.</a:t>
            </a:r>
          </a:p>
          <a:p>
            <a:endParaRPr lang="en-US" baseline="0" dirty="0"/>
          </a:p>
          <a:p>
            <a:r>
              <a:rPr lang="en-US" baseline="0" dirty="0"/>
              <a:t>Fifth, we evaluate the model to determine if it answers our questions and if it is appropriate given our data and context.</a:t>
            </a:r>
          </a:p>
          <a:p>
            <a:endParaRPr lang="en-US" baseline="0" dirty="0"/>
          </a:p>
          <a:p>
            <a:r>
              <a:rPr lang="en-US" baseline="0" dirty="0"/>
              <a:t>Finally, if everything looks good, we deliver our results or deploy our model.</a:t>
            </a:r>
          </a:p>
          <a:p>
            <a:endParaRPr lang="en-US" baseline="0" dirty="0"/>
          </a:p>
          <a:p>
            <a:r>
              <a:rPr lang="en-US" baseline="0" dirty="0"/>
              <a:t>This could mean either communicating our findings to others, publishing a data visualization, or implementing a statistical or machine learning model in production.</a:t>
            </a:r>
          </a:p>
        </p:txBody>
      </p:sp>
      <p:sp>
        <p:nvSpPr>
          <p:cNvPr id="4" name="Slide Number Placeholder 3"/>
          <p:cNvSpPr>
            <a:spLocks noGrp="1"/>
          </p:cNvSpPr>
          <p:nvPr>
            <p:ph type="sldNum" sz="quarter" idx="10"/>
          </p:nvPr>
        </p:nvSpPr>
        <p:spPr/>
        <p:txBody>
          <a:bodyPr/>
          <a:lstStyle/>
          <a:p>
            <a:fld id="{46CCA8AA-6E71-47FE-9319-37524BBB8E87}" type="slidenum">
              <a:rPr lang="en-US" smtClean="0"/>
              <a:t>21</a:t>
            </a:fld>
            <a:endParaRPr lang="en-US"/>
          </a:p>
        </p:txBody>
      </p:sp>
    </p:spTree>
    <p:extLst>
      <p:ext uri="{BB962C8B-B14F-4D97-AF65-F5344CB8AC3E}">
        <p14:creationId xmlns:p14="http://schemas.microsoft.com/office/powerpoint/2010/main" val="865949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This is typically an iterative process (i.e. we typically go through the complete cycle multiple times).</a:t>
            </a:r>
          </a:p>
          <a:p>
            <a:endParaRPr lang="en-US" baseline="0" dirty="0"/>
          </a:p>
          <a:p>
            <a:r>
              <a:rPr lang="en-US" baseline="0" dirty="0"/>
              <a:t>In addition, it’s often non-sequential (i.e. we often have to bounce back and forth between steps).</a:t>
            </a:r>
          </a:p>
          <a:p>
            <a:endParaRPr lang="en-US" baseline="0" dirty="0"/>
          </a:p>
          <a:p>
            <a:r>
              <a:rPr lang="en-US" baseline="0" dirty="0"/>
              <a:t>Also, we don’t always need to complete the process, often, we learn that what we’re doing isn’t working or doesn’t make sense, so we terminate the process and try something else before we’re finished.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There are some well established practices for the data science process like the CRISP-DM process (</a:t>
            </a:r>
            <a:r>
              <a:rPr lang="en-US" sz="1200" b="0" i="0" kern="1200" dirty="0">
                <a:solidFill>
                  <a:schemeClr val="tx1"/>
                </a:solidFill>
                <a:effectLst/>
                <a:latin typeface="+mn-lt"/>
                <a:ea typeface="+mn-ea"/>
                <a:cs typeface="+mn-cs"/>
              </a:rPr>
              <a:t>Cross Industry Standard Process for Data Mining) like the diagram show.</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These are useful as a guide during the data science process.</a:t>
            </a:r>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22</a:t>
            </a:fld>
            <a:endParaRPr lang="en-US"/>
          </a:p>
        </p:txBody>
      </p:sp>
    </p:spTree>
    <p:extLst>
      <p:ext uri="{BB962C8B-B14F-4D97-AF65-F5344CB8AC3E}">
        <p14:creationId xmlns:p14="http://schemas.microsoft.com/office/powerpoint/2010/main" val="1857373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Next we’ll </a:t>
            </a:r>
            <a:r>
              <a:rPr lang="en-US" b="1" dirty="0"/>
              <a:t>introduce</a:t>
            </a:r>
            <a:r>
              <a:rPr lang="en-US" dirty="0"/>
              <a:t> </a:t>
            </a:r>
            <a:r>
              <a:rPr lang="en-US" b="1" dirty="0"/>
              <a:t>R</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23</a:t>
            </a:fld>
            <a:endParaRPr lang="en-US"/>
          </a:p>
        </p:txBody>
      </p:sp>
    </p:spTree>
    <p:extLst>
      <p:ext uri="{BB962C8B-B14F-4D97-AF65-F5344CB8AC3E}">
        <p14:creationId xmlns:p14="http://schemas.microsoft.com/office/powerpoint/2010/main" val="326273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first question</a:t>
            </a:r>
            <a:r>
              <a:rPr lang="en-US" baseline="0" dirty="0"/>
              <a:t> you might have is:  </a:t>
            </a:r>
            <a:r>
              <a:rPr lang="en-US" dirty="0"/>
              <a:t>What is R?</a:t>
            </a:r>
          </a:p>
          <a:p>
            <a:endParaRPr lang="en-US" dirty="0"/>
          </a:p>
          <a:p>
            <a:r>
              <a:rPr lang="en-US" b="0" dirty="0"/>
              <a:t>R</a:t>
            </a:r>
            <a:r>
              <a:rPr lang="en-US" baseline="0" dirty="0"/>
              <a:t> is:</a:t>
            </a:r>
          </a:p>
          <a:p>
            <a:endParaRPr lang="en-US" dirty="0"/>
          </a:p>
          <a:p>
            <a:r>
              <a:rPr lang="en-US" dirty="0"/>
              <a:t> - a free </a:t>
            </a:r>
            <a:r>
              <a:rPr lang="en-US" b="1" dirty="0"/>
              <a:t>open-source</a:t>
            </a:r>
            <a:r>
              <a:rPr lang="en-US" dirty="0"/>
              <a:t> implementation of the statistical programming language S</a:t>
            </a:r>
          </a:p>
          <a:p>
            <a:endParaRPr lang="en-US" dirty="0"/>
          </a:p>
          <a:p>
            <a:r>
              <a:rPr lang="en-US" dirty="0"/>
              <a:t> - R is both a programming </a:t>
            </a:r>
            <a:r>
              <a:rPr lang="en-US" b="1" dirty="0"/>
              <a:t>language </a:t>
            </a:r>
            <a:r>
              <a:rPr lang="en-US" dirty="0"/>
              <a:t>and an </a:t>
            </a:r>
            <a:r>
              <a:rPr lang="en-US" b="1" dirty="0"/>
              <a:t>environment</a:t>
            </a:r>
            <a:r>
              <a:rPr lang="en-US" b="0" dirty="0"/>
              <a:t> within which to program</a:t>
            </a:r>
            <a:endParaRPr lang="en-US" b="1" dirty="0"/>
          </a:p>
          <a:p>
            <a:endParaRPr lang="en-US" dirty="0"/>
          </a:p>
          <a:p>
            <a:r>
              <a:rPr lang="en-US" dirty="0"/>
              <a:t> - provides methods for both </a:t>
            </a:r>
            <a:r>
              <a:rPr lang="en-US" b="1" dirty="0"/>
              <a:t>numerical</a:t>
            </a:r>
            <a:r>
              <a:rPr lang="en-US" b="1" baseline="0" dirty="0"/>
              <a:t> </a:t>
            </a:r>
            <a:r>
              <a:rPr lang="en-US" dirty="0"/>
              <a:t>and </a:t>
            </a:r>
            <a:r>
              <a:rPr lang="en-US" b="1" dirty="0"/>
              <a:t>graphical </a:t>
            </a:r>
            <a:r>
              <a:rPr lang="en-US" dirty="0"/>
              <a:t>data analysis</a:t>
            </a:r>
          </a:p>
          <a:p>
            <a:endParaRPr lang="en-US" dirty="0"/>
          </a:p>
          <a:p>
            <a:r>
              <a:rPr lang="en-US" dirty="0"/>
              <a:t> - and it’s </a:t>
            </a:r>
            <a:r>
              <a:rPr lang="en-US" b="1" dirty="0"/>
              <a:t>cross-platform</a:t>
            </a:r>
            <a:r>
              <a:rPr lang="en-US" dirty="0"/>
              <a:t>, so it runs on Windows, Mac, and Unix systems</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24</a:t>
            </a:fld>
            <a:endParaRPr lang="en-US"/>
          </a:p>
        </p:txBody>
      </p:sp>
    </p:spTree>
    <p:extLst>
      <p:ext uri="{BB962C8B-B14F-4D97-AF65-F5344CB8AC3E}">
        <p14:creationId xmlns:p14="http://schemas.microsoft.com/office/powerpoint/2010/main" val="3220516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 addition, R</a:t>
            </a:r>
            <a:r>
              <a:rPr lang="en-US" baseline="0" dirty="0"/>
              <a:t> is:</a:t>
            </a:r>
          </a:p>
          <a:p>
            <a:pPr marL="0" indent="0">
              <a:buFontTx/>
              <a:buNone/>
            </a:pPr>
            <a:endParaRPr lang="en-US" baseline="0" dirty="0"/>
          </a:p>
          <a:p>
            <a:pPr marL="0" indent="0">
              <a:buFontTx/>
              <a:buNone/>
            </a:pPr>
            <a:r>
              <a:rPr lang="en-US" baseline="0" dirty="0"/>
              <a:t> - </a:t>
            </a:r>
            <a:r>
              <a:rPr lang="en-US" b="1" dirty="0"/>
              <a:t>actively</a:t>
            </a:r>
            <a:r>
              <a:rPr lang="en-US" dirty="0"/>
              <a:t> under </a:t>
            </a:r>
            <a:r>
              <a:rPr lang="en-US" b="1" dirty="0"/>
              <a:t>development</a:t>
            </a:r>
          </a:p>
          <a:p>
            <a:pPr marL="171450" indent="-171450">
              <a:buFontTx/>
              <a:buChar char="-"/>
            </a:pPr>
            <a:endParaRPr lang="en-US" dirty="0"/>
          </a:p>
          <a:p>
            <a:pPr marL="0" indent="0">
              <a:buFontTx/>
              <a:buNone/>
            </a:pPr>
            <a:r>
              <a:rPr lang="en-US" dirty="0"/>
              <a:t> - has a </a:t>
            </a:r>
            <a:r>
              <a:rPr lang="en-US" b="0" dirty="0"/>
              <a:t>large user </a:t>
            </a:r>
            <a:r>
              <a:rPr lang="en-US" b="1" dirty="0"/>
              <a:t>community</a:t>
            </a:r>
          </a:p>
          <a:p>
            <a:pPr marL="171450" indent="-171450">
              <a:buFontTx/>
              <a:buChar char="-"/>
            </a:pPr>
            <a:endParaRPr lang="en-US" dirty="0"/>
          </a:p>
          <a:p>
            <a:r>
              <a:rPr lang="en-US" dirty="0"/>
              <a:t> - is very </a:t>
            </a:r>
            <a:r>
              <a:rPr lang="en-US" b="1" dirty="0"/>
              <a:t>modular</a:t>
            </a:r>
            <a:r>
              <a:rPr lang="en-US" dirty="0"/>
              <a:t> and </a:t>
            </a:r>
            <a:r>
              <a:rPr lang="en-US" b="1" dirty="0"/>
              <a:t>extensible</a:t>
            </a:r>
          </a:p>
          <a:p>
            <a:endParaRPr lang="en-US" dirty="0"/>
          </a:p>
          <a:p>
            <a:r>
              <a:rPr lang="en-US" baseline="0" dirty="0"/>
              <a:t> - </a:t>
            </a:r>
            <a:r>
              <a:rPr lang="en-US" dirty="0"/>
              <a:t>has over </a:t>
            </a:r>
            <a:r>
              <a:rPr lang="en-US" b="1" dirty="0"/>
              <a:t>6700</a:t>
            </a:r>
            <a:r>
              <a:rPr lang="en-US" dirty="0"/>
              <a:t> extension packages</a:t>
            </a:r>
          </a:p>
          <a:p>
            <a:endParaRPr lang="en-US" baseline="0" dirty="0"/>
          </a:p>
          <a:p>
            <a:r>
              <a:rPr lang="en-US" baseline="0" dirty="0"/>
              <a:t>… and best of all R is </a:t>
            </a:r>
            <a:r>
              <a:rPr lang="en-US" b="1" baseline="0" dirty="0"/>
              <a:t>free</a:t>
            </a:r>
            <a:r>
              <a:rPr lang="en-US" baseline="0" dirty="0"/>
              <a:t> </a:t>
            </a:r>
            <a:r>
              <a:rPr lang="en-US" b="1" baseline="0" dirty="0"/>
              <a:t>open-source</a:t>
            </a:r>
            <a:r>
              <a:rPr lang="en-US" baseline="0" dirty="0"/>
              <a:t> software meaning it’s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25</a:t>
            </a:fld>
            <a:endParaRPr lang="en-US"/>
          </a:p>
        </p:txBody>
      </p:sp>
    </p:spTree>
    <p:extLst>
      <p:ext uri="{BB962C8B-B14F-4D97-AF65-F5344CB8AC3E}">
        <p14:creationId xmlns:p14="http://schemas.microsoft.com/office/powerpoint/2010/main" val="2822086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a:t>Free</a:t>
            </a:r>
            <a:r>
              <a:rPr lang="en-US" baseline="0" dirty="0"/>
              <a:t> as in </a:t>
            </a:r>
            <a:r>
              <a:rPr lang="en-US" b="1" baseline="0" dirty="0"/>
              <a:t>beer</a:t>
            </a:r>
            <a:r>
              <a:rPr lang="en-US" baseline="0" dirty="0"/>
              <a:t>… meaning, anyone can use the software without cost.</a:t>
            </a:r>
            <a:endParaRPr lang="en-US" dirty="0"/>
          </a:p>
        </p:txBody>
      </p:sp>
      <p:sp>
        <p:nvSpPr>
          <p:cNvPr id="4" name="Slide Number Placeholder 3"/>
          <p:cNvSpPr>
            <a:spLocks noGrp="1"/>
          </p:cNvSpPr>
          <p:nvPr>
            <p:ph type="sldNum" sz="quarter" idx="10"/>
          </p:nvPr>
        </p:nvSpPr>
        <p:spPr/>
        <p:txBody>
          <a:bodyPr/>
          <a:lstStyle/>
          <a:p>
            <a:fld id="{D8F2CD71-2D8E-45BF-944D-C925B4E5B59D}" type="slidenum">
              <a:rPr lang="en-US" smtClean="0"/>
              <a:t>26</a:t>
            </a:fld>
            <a:endParaRPr lang="en-US"/>
          </a:p>
        </p:txBody>
      </p:sp>
    </p:spTree>
    <p:extLst>
      <p:ext uri="{BB962C8B-B14F-4D97-AF65-F5344CB8AC3E}">
        <p14:creationId xmlns:p14="http://schemas.microsoft.com/office/powerpoint/2010/main" val="17325867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a:t>
            </a:r>
            <a:r>
              <a:rPr lang="en-US" b="0" dirty="0"/>
              <a:t>free</a:t>
            </a:r>
            <a:r>
              <a:rPr lang="en-US" dirty="0"/>
              <a:t>, as in</a:t>
            </a:r>
            <a:r>
              <a:rPr lang="en-US" baseline="0" dirty="0"/>
              <a:t> </a:t>
            </a:r>
            <a:r>
              <a:rPr lang="en-US" b="1" baseline="0" dirty="0"/>
              <a:t>speech</a:t>
            </a:r>
            <a:r>
              <a:rPr lang="en-US" baseline="0" dirty="0"/>
              <a:t>… meaning you can view the source code, learn from it, modify it, or redistribute it, as you wish.</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D8F2CD71-2D8E-45BF-944D-C925B4E5B59D}" type="slidenum">
              <a:rPr lang="en-US" smtClean="0"/>
              <a:t>27</a:t>
            </a:fld>
            <a:endParaRPr lang="en-US"/>
          </a:p>
        </p:txBody>
      </p:sp>
    </p:spTree>
    <p:extLst>
      <p:ext uri="{BB962C8B-B14F-4D97-AF65-F5344CB8AC3E}">
        <p14:creationId xmlns:p14="http://schemas.microsoft.com/office/powerpoint/2010/main" val="41489906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I mentioned, R is a very </a:t>
            </a:r>
            <a:r>
              <a:rPr lang="en-US" b="1" dirty="0"/>
              <a:t>popular</a:t>
            </a:r>
            <a:r>
              <a:rPr lang="en-US" dirty="0"/>
              <a:t> programming</a:t>
            </a:r>
            <a:r>
              <a:rPr lang="en-US" baseline="0" dirty="0"/>
              <a:t> language, so h</a:t>
            </a:r>
            <a:r>
              <a:rPr lang="en-US" dirty="0"/>
              <a:t>ere’s a quick </a:t>
            </a:r>
            <a:r>
              <a:rPr lang="en-US" b="1" dirty="0"/>
              <a:t>visualization</a:t>
            </a:r>
            <a:r>
              <a:rPr lang="en-US" dirty="0"/>
              <a:t> to show us where it lies in terms of programming</a:t>
            </a:r>
            <a:r>
              <a:rPr lang="en-US" baseline="0" dirty="0"/>
              <a:t> </a:t>
            </a:r>
            <a:r>
              <a:rPr lang="en-US" b="0" baseline="0" dirty="0"/>
              <a:t>language popularity</a:t>
            </a:r>
            <a:r>
              <a:rPr lang="en-US" baseline="0" dirty="0"/>
              <a:t>.  </a:t>
            </a:r>
          </a:p>
          <a:p>
            <a:endParaRPr lang="en-US" baseline="0" dirty="0"/>
          </a:p>
          <a:p>
            <a:r>
              <a:rPr lang="en-US" baseline="0" dirty="0"/>
              <a:t>On the </a:t>
            </a:r>
            <a:r>
              <a:rPr lang="en-US" b="1" baseline="0" dirty="0"/>
              <a:t>x-axis</a:t>
            </a:r>
            <a:r>
              <a:rPr lang="en-US" baseline="0" dirty="0"/>
              <a:t> we have programming language popularity rank on </a:t>
            </a:r>
            <a:r>
              <a:rPr lang="en-US" b="1" baseline="0" dirty="0"/>
              <a:t>GitHub</a:t>
            </a:r>
            <a:r>
              <a:rPr lang="en-US" baseline="0" dirty="0"/>
              <a:t>.</a:t>
            </a:r>
          </a:p>
          <a:p>
            <a:endParaRPr lang="en-US" baseline="0" dirty="0"/>
          </a:p>
          <a:p>
            <a:r>
              <a:rPr lang="en-US" baseline="0" dirty="0"/>
              <a:t>On the </a:t>
            </a:r>
            <a:r>
              <a:rPr lang="en-US" b="1" baseline="0" dirty="0"/>
              <a:t>y-axis</a:t>
            </a:r>
            <a:r>
              <a:rPr lang="en-US" baseline="0" dirty="0"/>
              <a:t> we have popularity rank on </a:t>
            </a:r>
            <a:r>
              <a:rPr lang="en-US" b="1" baseline="0" dirty="0"/>
              <a:t>Stack Overflow</a:t>
            </a:r>
            <a:r>
              <a:rPr lang="en-US" baseline="0" dirty="0"/>
              <a:t>.</a:t>
            </a:r>
          </a:p>
          <a:p>
            <a:endParaRPr lang="en-US" baseline="0" dirty="0"/>
          </a:p>
          <a:p>
            <a:r>
              <a:rPr lang="en-US" baseline="0" dirty="0"/>
              <a:t>As you can see at the top corner, we have the very popular </a:t>
            </a:r>
            <a:r>
              <a:rPr lang="en-US" b="1" baseline="0" dirty="0"/>
              <a:t>general purpose </a:t>
            </a:r>
            <a:r>
              <a:rPr lang="en-US" baseline="0" dirty="0"/>
              <a:t>programming languages (e.g. C#, Java, and Python)</a:t>
            </a:r>
          </a:p>
          <a:p>
            <a:endParaRPr lang="en-US" baseline="0" dirty="0"/>
          </a:p>
          <a:p>
            <a:r>
              <a:rPr lang="en-US" baseline="0" dirty="0"/>
              <a:t>In this next cluster, we have the popular more </a:t>
            </a:r>
            <a:r>
              <a:rPr lang="en-US" b="1" baseline="0" dirty="0"/>
              <a:t>specialized languages </a:t>
            </a:r>
            <a:r>
              <a:rPr lang="en-US" baseline="0" dirty="0"/>
              <a:t>(e.g. </a:t>
            </a:r>
            <a:r>
              <a:rPr lang="en-US" baseline="0" dirty="0" err="1"/>
              <a:t>Matlab</a:t>
            </a:r>
            <a:r>
              <a:rPr lang="en-US" baseline="0" dirty="0"/>
              <a:t>, SQL, and Lisp)</a:t>
            </a:r>
          </a:p>
          <a:p>
            <a:endParaRPr lang="en-US" baseline="0" dirty="0"/>
          </a:p>
          <a:p>
            <a:r>
              <a:rPr lang="en-US" baseline="0" dirty="0"/>
              <a:t>And finally, down here, we have the </a:t>
            </a:r>
            <a:r>
              <a:rPr lang="en-US" b="1" baseline="0" dirty="0"/>
              <a:t>less popular languages</a:t>
            </a:r>
            <a:r>
              <a:rPr lang="en-US" baseline="0" dirty="0"/>
              <a:t>.</a:t>
            </a:r>
          </a:p>
          <a:p>
            <a:endParaRPr lang="en-US" baseline="0" dirty="0"/>
          </a:p>
          <a:p>
            <a:r>
              <a:rPr lang="en-US" baseline="0" dirty="0"/>
              <a:t>Here we have </a:t>
            </a:r>
            <a:r>
              <a:rPr lang="en-US" b="1" baseline="0" dirty="0"/>
              <a:t>R</a:t>
            </a:r>
            <a:r>
              <a:rPr lang="en-US" baseline="0" dirty="0"/>
              <a:t>, right at the top of the specialized languages.</a:t>
            </a:r>
          </a:p>
          <a:p>
            <a:endParaRPr lang="en-US" baseline="0" dirty="0"/>
          </a:p>
          <a:p>
            <a:r>
              <a:rPr lang="en-US" baseline="0" dirty="0"/>
              <a:t>I should note that R will </a:t>
            </a:r>
            <a:r>
              <a:rPr lang="en-US" b="0" baseline="0" dirty="0"/>
              <a:t>likely</a:t>
            </a:r>
            <a:r>
              <a:rPr lang="en-US" b="1" baseline="0" dirty="0"/>
              <a:t> never </a:t>
            </a:r>
            <a:r>
              <a:rPr lang="en-US" b="0" baseline="0" dirty="0"/>
              <a:t>be</a:t>
            </a:r>
            <a:r>
              <a:rPr lang="en-US" b="1" baseline="0" dirty="0"/>
              <a:t> </a:t>
            </a:r>
            <a:r>
              <a:rPr lang="en-US" b="0" baseline="0" dirty="0"/>
              <a:t>as</a:t>
            </a:r>
            <a:r>
              <a:rPr lang="en-US" b="1" baseline="0" dirty="0"/>
              <a:t> popular </a:t>
            </a:r>
            <a:r>
              <a:rPr lang="en-US" baseline="0" dirty="0"/>
              <a:t>as general-purpose languages.</a:t>
            </a:r>
          </a:p>
          <a:p>
            <a:endParaRPr lang="en-US" baseline="0" dirty="0"/>
          </a:p>
          <a:p>
            <a:r>
              <a:rPr lang="en-US" baseline="0" dirty="0"/>
              <a:t>… it’s </a:t>
            </a:r>
            <a:r>
              <a:rPr lang="en-US" b="1" baseline="0" dirty="0"/>
              <a:t>specialized </a:t>
            </a:r>
            <a:r>
              <a:rPr lang="en-US" baseline="0" dirty="0"/>
              <a:t>to work with data extremely well, but you probably won’t be using it to build your next </a:t>
            </a:r>
            <a:r>
              <a:rPr lang="en-US" b="1" baseline="0" dirty="0"/>
              <a:t>ecommerce website </a:t>
            </a:r>
            <a:r>
              <a:rPr lang="en-US" baseline="0" dirty="0"/>
              <a:t>anytime soon.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28</a:t>
            </a:fld>
            <a:endParaRPr lang="en-US"/>
          </a:p>
        </p:txBody>
      </p:sp>
    </p:spTree>
    <p:extLst>
      <p:ext uri="{BB962C8B-B14F-4D97-AF65-F5344CB8AC3E}">
        <p14:creationId xmlns:p14="http://schemas.microsoft.com/office/powerpoint/2010/main" val="659147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is what </a:t>
            </a:r>
            <a:r>
              <a:rPr lang="en-US" b="1" dirty="0"/>
              <a:t>R looks like</a:t>
            </a:r>
            <a:r>
              <a:rPr lang="en-US" dirty="0"/>
              <a:t>.  </a:t>
            </a:r>
          </a:p>
          <a:p>
            <a:endParaRPr lang="en-US" dirty="0"/>
          </a:p>
          <a:p>
            <a:r>
              <a:rPr lang="en-US" dirty="0"/>
              <a:t>As you can see, we have both a programming </a:t>
            </a:r>
            <a:r>
              <a:rPr lang="en-US" b="1" dirty="0"/>
              <a:t>language</a:t>
            </a:r>
            <a:r>
              <a:rPr lang="en-US" baseline="0" dirty="0"/>
              <a:t> and an </a:t>
            </a:r>
            <a:r>
              <a:rPr lang="en-US" b="1" baseline="0" dirty="0"/>
              <a:t>environment</a:t>
            </a:r>
            <a:r>
              <a:rPr lang="en-US" baseline="0" dirty="0"/>
              <a:t>.</a:t>
            </a:r>
          </a:p>
          <a:p>
            <a:endParaRPr lang="en-US" baseline="0" dirty="0"/>
          </a:p>
          <a:p>
            <a:r>
              <a:rPr lang="en-US" baseline="0" dirty="0"/>
              <a:t>In addition, you can see that R can do both </a:t>
            </a:r>
            <a:r>
              <a:rPr lang="en-US" b="1" baseline="0" dirty="0"/>
              <a:t>numerical </a:t>
            </a:r>
            <a:r>
              <a:rPr lang="en-US" baseline="0" dirty="0"/>
              <a:t>analysis and </a:t>
            </a:r>
            <a:r>
              <a:rPr lang="en-US" b="1" baseline="0" dirty="0"/>
              <a:t>graphical </a:t>
            </a:r>
            <a:r>
              <a:rPr lang="en-US" baseline="0" dirty="0"/>
              <a:t>analysis as well.</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29</a:t>
            </a:fld>
            <a:endParaRPr lang="en-US"/>
          </a:p>
        </p:txBody>
      </p:sp>
    </p:spTree>
    <p:extLst>
      <p:ext uri="{BB962C8B-B14F-4D97-AF65-F5344CB8AC3E}">
        <p14:creationId xmlns:p14="http://schemas.microsoft.com/office/powerpoint/2010/main" val="22004072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same </a:t>
            </a:r>
            <a:r>
              <a:rPr lang="en-US" b="1" dirty="0"/>
              <a:t>sentiment</a:t>
            </a:r>
            <a:r>
              <a:rPr lang="en-US" dirty="0"/>
              <a:t> has been expressed by</a:t>
            </a:r>
            <a:r>
              <a:rPr lang="en-US" baseline="0" dirty="0"/>
              <a:t> experts across various industries.</a:t>
            </a:r>
          </a:p>
          <a:p>
            <a:endParaRPr lang="en-US" baseline="0" dirty="0"/>
          </a:p>
          <a:p>
            <a:r>
              <a:rPr lang="en-US" baseline="0" dirty="0"/>
              <a:t>In fact, I see </a:t>
            </a:r>
            <a:r>
              <a:rPr lang="en-US" b="1" baseline="0" dirty="0"/>
              <a:t>articles</a:t>
            </a:r>
            <a:r>
              <a:rPr lang="en-US" baseline="0" dirty="0"/>
              <a:t> like (these) popping up on a daily basis now.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a:t>
            </a:fld>
            <a:endParaRPr lang="en-US"/>
          </a:p>
        </p:txBody>
      </p:sp>
    </p:spTree>
    <p:extLst>
      <p:ext uri="{BB962C8B-B14F-4D97-AF65-F5344CB8AC3E}">
        <p14:creationId xmlns:p14="http://schemas.microsoft.com/office/powerpoint/2010/main" val="735284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Rather than working with the </a:t>
            </a:r>
            <a:r>
              <a:rPr lang="en-US" b="0" dirty="0"/>
              <a:t>out-of-the-box</a:t>
            </a:r>
            <a:r>
              <a:rPr lang="en-US" b="1" baseline="0" dirty="0"/>
              <a:t> R IDE </a:t>
            </a:r>
            <a:r>
              <a:rPr lang="en-US" baseline="0" dirty="0"/>
              <a:t>today, we’re going to use a more powerful IDE for R, called </a:t>
            </a:r>
            <a:r>
              <a:rPr lang="en-US" b="1" baseline="0" dirty="0"/>
              <a:t>R-Studio</a:t>
            </a:r>
            <a:r>
              <a:rPr lang="en-US" baseline="0" dirty="0"/>
              <a:t>.</a:t>
            </a:r>
          </a:p>
          <a:p>
            <a:endParaRPr lang="en-US" baseline="0" dirty="0"/>
          </a:p>
          <a:p>
            <a:r>
              <a:rPr lang="en-US" baseline="0" dirty="0"/>
              <a:t>It’s still </a:t>
            </a:r>
            <a:r>
              <a:rPr lang="en-US" b="1" baseline="0" dirty="0"/>
              <a:t>R under the hood</a:t>
            </a:r>
            <a:r>
              <a:rPr lang="en-US" baseline="0" dirty="0"/>
              <a:t>, but the IDE is much better and makes it much easier to do code demos.</a:t>
            </a:r>
          </a:p>
          <a:p>
            <a:endParaRPr lang="en-US" baseline="0" dirty="0"/>
          </a:p>
          <a:p>
            <a:r>
              <a:rPr lang="en-US" baseline="0" dirty="0"/>
              <a:t>We’ll </a:t>
            </a:r>
            <a:r>
              <a:rPr lang="en-US" b="1" baseline="0" dirty="0"/>
              <a:t>walk through </a:t>
            </a:r>
            <a:r>
              <a:rPr lang="en-US" b="0" baseline="0" dirty="0"/>
              <a:t>the IDE </a:t>
            </a:r>
            <a:r>
              <a:rPr lang="en-US" baseline="0" dirty="0"/>
              <a:t>during our first code demo next.</a:t>
            </a:r>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30</a:t>
            </a:fld>
            <a:endParaRPr lang="en-US"/>
          </a:p>
        </p:txBody>
      </p:sp>
    </p:spTree>
    <p:extLst>
      <p:ext uri="{BB962C8B-B14F-4D97-AF65-F5344CB8AC3E}">
        <p14:creationId xmlns:p14="http://schemas.microsoft.com/office/powerpoint/2010/main" val="40253004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I should also point out that</a:t>
            </a:r>
            <a:r>
              <a:rPr lang="en-US" baseline="0" dirty="0"/>
              <a:t> there is now support for R in Microsoft Visual Studio as well.</a:t>
            </a:r>
          </a:p>
          <a:p>
            <a:endParaRPr lang="en-US" baseline="0" dirty="0"/>
          </a:p>
          <a:p>
            <a:r>
              <a:rPr lang="en-US" baseline="0" dirty="0"/>
              <a:t>So in addition to using the R IDE and </a:t>
            </a:r>
            <a:r>
              <a:rPr lang="en-US" baseline="0" dirty="0" err="1"/>
              <a:t>Rstudio</a:t>
            </a:r>
            <a:r>
              <a:rPr lang="en-US" baseline="0" dirty="0"/>
              <a:t>, you can now also use the Visual Studio IDE to create R code as well.</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31</a:t>
            </a:fld>
            <a:endParaRPr lang="en-US"/>
          </a:p>
        </p:txBody>
      </p:sp>
    </p:spTree>
    <p:extLst>
      <p:ext uri="{BB962C8B-B14F-4D97-AF65-F5344CB8AC3E}">
        <p14:creationId xmlns:p14="http://schemas.microsoft.com/office/powerpoint/2010/main" val="28983950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enough talking.  </a:t>
            </a:r>
          </a:p>
          <a:p>
            <a:endParaRPr lang="en-US" dirty="0"/>
          </a:p>
          <a:p>
            <a:r>
              <a:rPr lang="en-US" dirty="0"/>
              <a:t>Lets see some code.</a:t>
            </a:r>
          </a:p>
          <a:p>
            <a:endParaRPr lang="en-US" dirty="0"/>
          </a:p>
          <a:p>
            <a:r>
              <a:rPr lang="en-US" dirty="0"/>
              <a:t>[Hello</a:t>
            </a:r>
            <a:r>
              <a:rPr lang="en-US" baseline="0" dirty="0"/>
              <a:t> World]</a:t>
            </a:r>
          </a:p>
          <a:p>
            <a:endParaRPr lang="en-US" baseline="0" dirty="0"/>
          </a:p>
          <a:p>
            <a:r>
              <a:rPr lang="en-US" baseline="0" dirty="0"/>
              <a:t>[IDE walkthrough]</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32</a:t>
            </a:fld>
            <a:endParaRPr lang="en-US"/>
          </a:p>
        </p:txBody>
      </p:sp>
    </p:spTree>
    <p:extLst>
      <p:ext uri="{BB962C8B-B14F-4D97-AF65-F5344CB8AC3E}">
        <p14:creationId xmlns:p14="http://schemas.microsoft.com/office/powerpoint/2010/main" val="29247027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now we’re going to start looking at </a:t>
            </a:r>
            <a:r>
              <a:rPr lang="en-US" b="1" dirty="0"/>
              <a:t>how to perform </a:t>
            </a:r>
            <a:r>
              <a:rPr lang="en-US" b="0" dirty="0"/>
              <a:t>EDA</a:t>
            </a:r>
            <a:r>
              <a:rPr lang="en-US" b="0" baseline="0" dirty="0"/>
              <a:t> with R</a:t>
            </a:r>
            <a:r>
              <a:rPr lang="en-US" baseline="0" dirty="0"/>
              <a:t>.  </a:t>
            </a:r>
          </a:p>
          <a:p>
            <a:endParaRPr lang="en-US" baseline="0" dirty="0"/>
          </a:p>
          <a:p>
            <a:r>
              <a:rPr lang="en-US" baseline="0" dirty="0"/>
              <a:t>The</a:t>
            </a:r>
            <a:r>
              <a:rPr lang="en-US" b="1" baseline="0" dirty="0"/>
              <a:t> </a:t>
            </a:r>
            <a:r>
              <a:rPr lang="en-US" b="0" baseline="0" dirty="0"/>
              <a:t>first step </a:t>
            </a:r>
            <a:r>
              <a:rPr lang="en-US" baseline="0" dirty="0"/>
              <a:t>in EDA is to prepare the data for the analysis, this step is commonly referred to as </a:t>
            </a:r>
            <a:r>
              <a:rPr lang="en-US" b="1" baseline="0" dirty="0"/>
              <a:t>Data Munging</a:t>
            </a: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34</a:t>
            </a:fld>
            <a:endParaRPr lang="en-US"/>
          </a:p>
        </p:txBody>
      </p:sp>
    </p:spTree>
    <p:extLst>
      <p:ext uri="{BB962C8B-B14F-4D97-AF65-F5344CB8AC3E}">
        <p14:creationId xmlns:p14="http://schemas.microsoft.com/office/powerpoint/2010/main" val="3786324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munging is popular term, amongst data scientists, for </a:t>
            </a:r>
            <a:r>
              <a:rPr lang="en-US" sz="1200" b="1" dirty="0"/>
              <a:t>transforming data </a:t>
            </a:r>
            <a:r>
              <a:rPr lang="en-US" sz="1200" baseline="0" dirty="0"/>
              <a:t>from it’s raw form to a form suitable for data analysis</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aka</a:t>
            </a:r>
            <a:r>
              <a:rPr lang="en-US" sz="1200" b="0" dirty="0"/>
              <a:t>: data wrangling, data cleaning,</a:t>
            </a:r>
            <a:r>
              <a:rPr lang="en-US" sz="1200" b="0" baseline="0" dirty="0"/>
              <a:t> data cleansing, or ETL (Extract, Transform, and Load)</a:t>
            </a:r>
            <a:endParaRPr lang="en-US" sz="1200" b="0" dirty="0"/>
          </a:p>
          <a:p>
            <a:endParaRPr lang="en-US" sz="1200" dirty="0"/>
          </a:p>
          <a:p>
            <a:r>
              <a:rPr lang="en-US" sz="1200" dirty="0"/>
              <a:t>We</a:t>
            </a:r>
            <a:r>
              <a:rPr lang="en-US" sz="1200" baseline="0" dirty="0"/>
              <a:t> do this because most </a:t>
            </a:r>
            <a:r>
              <a:rPr lang="en-US" sz="1200" dirty="0"/>
              <a:t>data sets are </a:t>
            </a:r>
            <a:r>
              <a:rPr lang="en-US" sz="1200" b="1" dirty="0"/>
              <a:t>not initially ready for analysis</a:t>
            </a:r>
            <a:r>
              <a:rPr lang="en-US" sz="1200" dirty="0"/>
              <a:t>,</a:t>
            </a:r>
            <a:r>
              <a:rPr lang="en-US" sz="1200" baseline="0" dirty="0"/>
              <a:t> so the d</a:t>
            </a:r>
            <a:r>
              <a:rPr lang="en-US" sz="1200" dirty="0"/>
              <a:t>ata must be transformed or cleaned first.</a:t>
            </a:r>
          </a:p>
          <a:p>
            <a:endParaRPr lang="en-US" dirty="0"/>
          </a:p>
          <a:p>
            <a:r>
              <a:rPr lang="en-US" dirty="0"/>
              <a:t>[I personally</a:t>
            </a:r>
            <a:r>
              <a:rPr lang="en-US" baseline="0" dirty="0"/>
              <a:t> hate the term “munging”]</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35</a:t>
            </a:fld>
            <a:endParaRPr lang="en-US"/>
          </a:p>
        </p:txBody>
      </p:sp>
    </p:spTree>
    <p:extLst>
      <p:ext uri="{BB962C8B-B14F-4D97-AF65-F5344CB8AC3E}">
        <p14:creationId xmlns:p14="http://schemas.microsoft.com/office/powerpoint/2010/main" val="3574668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we’re </a:t>
            </a:r>
            <a:r>
              <a:rPr lang="en-US" dirty="0" err="1"/>
              <a:t>munging</a:t>
            </a:r>
            <a:r>
              <a:rPr lang="en-US" baseline="0" dirty="0"/>
              <a:t> data, we’re typically doing </a:t>
            </a:r>
            <a:r>
              <a:rPr lang="en-US" b="1" baseline="0" dirty="0"/>
              <a:t>several tasks</a:t>
            </a:r>
            <a:r>
              <a:rPr lang="en-US" baseline="0" dirty="0"/>
              <a:t>, including things like:</a:t>
            </a:r>
          </a:p>
          <a:p>
            <a:endParaRPr lang="en-US" baseline="0" dirty="0"/>
          </a:p>
          <a:p>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36</a:t>
            </a:fld>
            <a:endParaRPr lang="en-US"/>
          </a:p>
        </p:txBody>
      </p:sp>
    </p:spTree>
    <p:extLst>
      <p:ext uri="{BB962C8B-B14F-4D97-AF65-F5344CB8AC3E}">
        <p14:creationId xmlns:p14="http://schemas.microsoft.com/office/powerpoint/2010/main" val="7274298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t>
            </a:r>
            <a:r>
              <a:rPr lang="en-US" b="1" dirty="0"/>
              <a:t>first step</a:t>
            </a:r>
            <a:r>
              <a:rPr lang="en-US" b="1" baseline="0" dirty="0"/>
              <a:t> </a:t>
            </a:r>
            <a:r>
              <a:rPr lang="en-US" baseline="0" dirty="0"/>
              <a:t>in data munging is to </a:t>
            </a:r>
            <a:r>
              <a:rPr lang="en-US" b="0" baseline="0" dirty="0"/>
              <a:t>get the data into R</a:t>
            </a:r>
            <a:r>
              <a:rPr lang="en-US" baseline="0" dirty="0"/>
              <a:t>.  </a:t>
            </a:r>
          </a:p>
          <a:p>
            <a:endParaRPr lang="en-US" baseline="0" dirty="0"/>
          </a:p>
          <a:p>
            <a:r>
              <a:rPr lang="en-US" baseline="0" dirty="0"/>
              <a:t>Luckily for us, R supports a wide variety of </a:t>
            </a:r>
            <a:r>
              <a:rPr lang="en-US" b="1" baseline="0" dirty="0"/>
              <a:t>data sources</a:t>
            </a:r>
            <a:r>
              <a:rPr lang="en-US" baseline="0" dirty="0"/>
              <a:t>, including:</a:t>
            </a:r>
          </a:p>
          <a:p>
            <a:endParaRPr lang="en-US" dirty="0"/>
          </a:p>
          <a:p>
            <a:r>
              <a:rPr lang="en-US" dirty="0"/>
              <a:t> - </a:t>
            </a:r>
            <a:r>
              <a:rPr lang="en-US" b="1" dirty="0"/>
              <a:t>File-based </a:t>
            </a:r>
            <a:r>
              <a:rPr lang="en-US" dirty="0"/>
              <a:t>data (e.g. CSV, TAB, and Excel)</a:t>
            </a:r>
          </a:p>
          <a:p>
            <a:endParaRPr lang="en-US" dirty="0"/>
          </a:p>
          <a:p>
            <a:r>
              <a:rPr lang="en-US" dirty="0"/>
              <a:t> - </a:t>
            </a:r>
            <a:r>
              <a:rPr lang="en-US" b="1" dirty="0"/>
              <a:t>Web-based</a:t>
            </a:r>
            <a:r>
              <a:rPr lang="en-US" dirty="0"/>
              <a:t> data (e.g. XML, HTML, and JSON)</a:t>
            </a:r>
          </a:p>
          <a:p>
            <a:endParaRPr lang="en-US" baseline="0" dirty="0"/>
          </a:p>
          <a:p>
            <a:r>
              <a:rPr lang="en-US" baseline="0" dirty="0"/>
              <a:t> -</a:t>
            </a:r>
            <a:r>
              <a:rPr lang="en-US" b="1" baseline="0" dirty="0"/>
              <a:t> </a:t>
            </a:r>
            <a:r>
              <a:rPr lang="en-US" b="1" dirty="0"/>
              <a:t>Databases </a:t>
            </a:r>
            <a:r>
              <a:rPr lang="en-US" dirty="0"/>
              <a:t>(e.g. SQL Server, Oracle, and MySQL)</a:t>
            </a:r>
          </a:p>
          <a:p>
            <a:endParaRPr lang="en-US" baseline="0" dirty="0"/>
          </a:p>
          <a:p>
            <a:r>
              <a:rPr lang="en-US" baseline="0" dirty="0"/>
              <a:t> - </a:t>
            </a:r>
            <a:r>
              <a:rPr lang="en-US" b="1" dirty="0"/>
              <a:t>Statistical </a:t>
            </a:r>
            <a:r>
              <a:rPr lang="en-US" dirty="0"/>
              <a:t>data files (e.g. SAS, SPSS</a:t>
            </a:r>
            <a:r>
              <a:rPr lang="en-US" baseline="0" dirty="0"/>
              <a:t> and </a:t>
            </a:r>
            <a:r>
              <a:rPr lang="en-US" dirty="0"/>
              <a:t>Stata)</a:t>
            </a:r>
          </a:p>
          <a:p>
            <a:endParaRPr lang="en-US" baseline="0" dirty="0"/>
          </a:p>
          <a:p>
            <a:r>
              <a:rPr lang="en-US" baseline="0" dirty="0"/>
              <a:t> - </a:t>
            </a:r>
            <a:r>
              <a:rPr lang="en-US" dirty="0"/>
              <a:t>And many more…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37</a:t>
            </a:fld>
            <a:endParaRPr lang="en-US"/>
          </a:p>
        </p:txBody>
      </p:sp>
    </p:spTree>
    <p:extLst>
      <p:ext uri="{BB962C8B-B14F-4D97-AF65-F5344CB8AC3E}">
        <p14:creationId xmlns:p14="http://schemas.microsoft.com/office/powerpoint/2010/main" val="5966733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second step in data munging is </a:t>
            </a:r>
            <a:r>
              <a:rPr lang="en-US" b="1" dirty="0"/>
              <a:t>transforming </a:t>
            </a:r>
            <a:r>
              <a:rPr lang="en-US" b="0" dirty="0"/>
              <a:t>and</a:t>
            </a:r>
            <a:r>
              <a:rPr lang="en-US" b="1" dirty="0"/>
              <a:t> cleaning </a:t>
            </a:r>
            <a:r>
              <a:rPr lang="en-US" dirty="0"/>
              <a:t>the data.  </a:t>
            </a:r>
          </a:p>
          <a:p>
            <a:endParaRPr lang="en-US" dirty="0"/>
          </a:p>
          <a:p>
            <a:r>
              <a:rPr lang="en-US" dirty="0"/>
              <a:t>Unfortunately,</a:t>
            </a:r>
            <a:r>
              <a:rPr lang="en-US" baseline="0" dirty="0"/>
              <a:t> this step is often the </a:t>
            </a:r>
            <a:r>
              <a:rPr lang="en-US" b="0" baseline="0" dirty="0"/>
              <a:t>most</a:t>
            </a:r>
            <a:r>
              <a:rPr lang="en-US" b="1" baseline="0" dirty="0"/>
              <a:t> difficult </a:t>
            </a:r>
            <a:r>
              <a:rPr lang="en-US" baseline="0" dirty="0"/>
              <a:t>and the most </a:t>
            </a:r>
            <a:r>
              <a:rPr lang="en-US" b="1" baseline="0" dirty="0"/>
              <a:t>time consuming</a:t>
            </a:r>
            <a:r>
              <a:rPr lang="en-US" baseline="0" dirty="0"/>
              <a:t>.</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my </a:t>
            </a:r>
            <a:r>
              <a:rPr lang="en-US" b="1" dirty="0"/>
              <a:t>recommendation</a:t>
            </a:r>
            <a:r>
              <a:rPr lang="en-US" dirty="0"/>
              <a:t> to everyone is to record all steps using a </a:t>
            </a:r>
            <a:r>
              <a:rPr lang="en-US" b="1" dirty="0"/>
              <a:t>script</a:t>
            </a:r>
            <a:r>
              <a:rPr lang="en-US" dirty="0"/>
              <a:t> so you can reapply the steps whenever they are needed.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Because it inevitable that you’ll be on </a:t>
            </a:r>
            <a:r>
              <a:rPr lang="en-US" b="1" dirty="0"/>
              <a:t>step 50 </a:t>
            </a:r>
            <a:r>
              <a:rPr lang="en-US" dirty="0"/>
              <a:t>of a data analysis and realize</a:t>
            </a:r>
            <a:r>
              <a:rPr lang="en-US" baseline="0" dirty="0"/>
              <a:t> that</a:t>
            </a:r>
            <a:r>
              <a:rPr lang="en-US" dirty="0"/>
              <a:t> you’ve made a mistake.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don’t want to have to go back and</a:t>
            </a:r>
            <a:r>
              <a:rPr lang="en-US" b="1" dirty="0"/>
              <a:t> re-apply </a:t>
            </a:r>
            <a:r>
              <a:rPr lang="en-US" dirty="0"/>
              <a:t>every step </a:t>
            </a:r>
            <a:r>
              <a:rPr lang="en-US" b="1" dirty="0"/>
              <a:t>by hand</a:t>
            </a:r>
            <a:r>
              <a:rPr lang="en-US"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addition, once</a:t>
            </a:r>
            <a:r>
              <a:rPr lang="en-US" baseline="0" dirty="0"/>
              <a:t> you’ve performed a data analysis, you’ll likely be asked perform it again </a:t>
            </a:r>
            <a:r>
              <a:rPr lang="en-US" b="1" baseline="0" dirty="0"/>
              <a:t>a year later </a:t>
            </a:r>
            <a:r>
              <a:rPr lang="en-US" baseline="0" dirty="0"/>
              <a:t>with the latest data.</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If you have the script, you just point it at the new data and </a:t>
            </a:r>
            <a:r>
              <a:rPr lang="en-US" b="1" baseline="0" dirty="0"/>
              <a:t>press “Run”</a:t>
            </a:r>
            <a:r>
              <a:rPr lang="en-US" b="0" baseline="0" dirty="0"/>
              <a:t>.</a:t>
            </a:r>
            <a:endParaRPr lang="en-US" b="0"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38</a:t>
            </a:fld>
            <a:endParaRPr lang="en-US"/>
          </a:p>
        </p:txBody>
      </p:sp>
    </p:spTree>
    <p:extLst>
      <p:ext uri="{BB962C8B-B14F-4D97-AF65-F5344CB8AC3E}">
        <p14:creationId xmlns:p14="http://schemas.microsoft.com/office/powerpoint/2010/main" val="22414992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our data munging demo, we’re going to be working with a data set from the </a:t>
            </a:r>
            <a:r>
              <a:rPr lang="en-US" b="1" dirty="0"/>
              <a:t>Open</a:t>
            </a:r>
            <a:r>
              <a:rPr lang="en-US" b="1" baseline="0" dirty="0"/>
              <a:t> Movies Database </a:t>
            </a:r>
            <a:r>
              <a:rPr lang="en-US" dirty="0"/>
              <a:t>containing a selection of movies released in the US between</a:t>
            </a:r>
            <a:r>
              <a:rPr lang="en-US" baseline="0" dirty="0"/>
              <a:t> the year </a:t>
            </a:r>
            <a:r>
              <a:rPr lang="en-US" b="1" baseline="0" dirty="0"/>
              <a:t>2000</a:t>
            </a:r>
            <a:r>
              <a:rPr lang="en-US" baseline="0" dirty="0"/>
              <a:t> and the summer of </a:t>
            </a:r>
            <a:r>
              <a:rPr lang="en-US" b="1" baseline="0" dirty="0"/>
              <a:t>2015</a:t>
            </a:r>
            <a:r>
              <a:rPr lang="en-US" baseline="0" dirty="0"/>
              <a:t>.</a:t>
            </a:r>
          </a:p>
          <a:p>
            <a:endParaRPr lang="en-US" baseline="0" dirty="0"/>
          </a:p>
          <a:p>
            <a:r>
              <a:rPr lang="en-US" baseline="0" dirty="0"/>
              <a:t>We will only be including movies that have a </a:t>
            </a:r>
            <a:r>
              <a:rPr lang="en-US" b="1" baseline="0" dirty="0"/>
              <a:t>rating</a:t>
            </a:r>
            <a:r>
              <a:rPr lang="en-US" baseline="0" dirty="0"/>
              <a:t> of G, PG, PG-13, or R that have a reported box-office </a:t>
            </a:r>
            <a:r>
              <a:rPr lang="en-US" b="1" baseline="0" dirty="0"/>
              <a:t>revenue</a:t>
            </a:r>
            <a:r>
              <a:rPr lang="en-US" baseline="0" dirty="0"/>
              <a:t>. </a:t>
            </a:r>
            <a:r>
              <a:rPr lang="en-US" dirty="0"/>
              <a:t> </a:t>
            </a:r>
          </a:p>
          <a:p>
            <a:endParaRPr lang="en-US" dirty="0"/>
          </a:p>
          <a:p>
            <a:r>
              <a:rPr lang="en-US" dirty="0"/>
              <a:t>In order to keep things interesting though, we’re</a:t>
            </a:r>
            <a:r>
              <a:rPr lang="en-US" baseline="0" dirty="0"/>
              <a:t> going cre</a:t>
            </a:r>
            <a:r>
              <a:rPr lang="en-US" dirty="0"/>
              <a:t>ate a </a:t>
            </a:r>
            <a:r>
              <a:rPr lang="en-US" b="1" dirty="0"/>
              <a:t>fictional narrative </a:t>
            </a:r>
            <a:r>
              <a:rPr lang="en-US" dirty="0"/>
              <a:t>to help motivate the remainder of our demos.</a:t>
            </a:r>
          </a:p>
          <a:p>
            <a:endParaRPr lang="en-US" baseline="0" dirty="0"/>
          </a:p>
          <a:p>
            <a:r>
              <a:rPr lang="en-US" baseline="0" dirty="0"/>
              <a:t>Imagine for me if you will that we work at a Hollywood movie </a:t>
            </a:r>
            <a:r>
              <a:rPr lang="en-US" b="1" baseline="0" dirty="0"/>
              <a:t>studio</a:t>
            </a:r>
            <a:r>
              <a:rPr lang="en-US" baseline="0" dirty="0"/>
              <a:t>.</a:t>
            </a:r>
          </a:p>
          <a:p>
            <a:endParaRPr lang="en-US" baseline="0" dirty="0"/>
          </a:p>
          <a:p>
            <a:r>
              <a:rPr lang="en-US" baseline="0" dirty="0"/>
              <a:t>However, this studio doesn’t produce blockbuster movies, they produce the really bad </a:t>
            </a:r>
            <a:r>
              <a:rPr lang="en-US" b="1" baseline="0" dirty="0"/>
              <a:t>“B” movie </a:t>
            </a:r>
            <a:r>
              <a:rPr lang="en-US" baseline="0" dirty="0"/>
              <a:t>versions of major blockbuster movies.</a:t>
            </a:r>
          </a:p>
          <a:p>
            <a:endParaRPr lang="en-US" baseline="0" dirty="0"/>
          </a:p>
          <a:p>
            <a:r>
              <a:rPr lang="en-US" baseline="0" dirty="0"/>
              <a:t>In addition, we have a coworker named </a:t>
            </a:r>
            <a:r>
              <a:rPr lang="en-US" b="1" baseline="0" dirty="0"/>
              <a:t>Joe</a:t>
            </a:r>
            <a:r>
              <a:rPr lang="en-US" baseline="0" dirty="0"/>
              <a:t> who works in the </a:t>
            </a:r>
            <a:r>
              <a:rPr lang="en-US" b="1" baseline="0" dirty="0"/>
              <a:t>finance</a:t>
            </a:r>
            <a:r>
              <a:rPr lang="en-US" baseline="0" dirty="0"/>
              <a:t> department of this movie studio.</a:t>
            </a:r>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39</a:t>
            </a:fld>
            <a:endParaRPr lang="en-US"/>
          </a:p>
        </p:txBody>
      </p:sp>
    </p:spTree>
    <p:extLst>
      <p:ext uri="{BB962C8B-B14F-4D97-AF65-F5344CB8AC3E}">
        <p14:creationId xmlns:p14="http://schemas.microsoft.com/office/powerpoint/2010/main" val="3512307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One day, Joe comes to you one day in a </a:t>
            </a:r>
            <a:r>
              <a:rPr lang="en-US" b="1" baseline="0" dirty="0"/>
              <a:t>panic</a:t>
            </a:r>
            <a:r>
              <a:rPr lang="en-US" baseline="0" dirty="0"/>
              <a:t>.</a:t>
            </a:r>
          </a:p>
          <a:p>
            <a:endParaRPr lang="en-US" baseline="0" dirty="0"/>
          </a:p>
          <a:p>
            <a:r>
              <a:rPr lang="en-US" baseline="0" dirty="0"/>
              <a:t>He says, I’ve got this report that I need to have done by the </a:t>
            </a:r>
            <a:r>
              <a:rPr lang="en-US" b="1" baseline="0" dirty="0"/>
              <a:t>end of the day</a:t>
            </a:r>
            <a:r>
              <a:rPr lang="en-US" baseline="0" dirty="0"/>
              <a:t>, but I </a:t>
            </a:r>
            <a:r>
              <a:rPr lang="en-US" b="1" baseline="0" dirty="0"/>
              <a:t>can’t load </a:t>
            </a:r>
            <a:r>
              <a:rPr lang="en-US" baseline="0" dirty="0"/>
              <a:t>it into my analysis software.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40</a:t>
            </a:fld>
            <a:endParaRPr lang="en-US"/>
          </a:p>
        </p:txBody>
      </p:sp>
    </p:spTree>
    <p:extLst>
      <p:ext uri="{BB962C8B-B14F-4D97-AF65-F5344CB8AC3E}">
        <p14:creationId xmlns:p14="http://schemas.microsoft.com/office/powerpoint/2010/main" val="192533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Whether you realize it or not, there is a </a:t>
            </a:r>
            <a:r>
              <a:rPr lang="en-US" b="1" dirty="0"/>
              <a:t>flood of data </a:t>
            </a:r>
            <a:r>
              <a:rPr lang="en-US" dirty="0"/>
              <a:t>coming our way. </a:t>
            </a:r>
          </a:p>
          <a:p>
            <a:endParaRPr lang="en-US" dirty="0"/>
          </a:p>
          <a:p>
            <a:r>
              <a:rPr lang="en-US" dirty="0"/>
              <a:t>… In fact, the flood is already here, and it’s growing </a:t>
            </a:r>
            <a:r>
              <a:rPr lang="en-US" b="1" dirty="0"/>
              <a:t>exponentially</a:t>
            </a:r>
            <a:r>
              <a:rPr lang="en-US" dirty="0"/>
              <a:t> each year.</a:t>
            </a:r>
          </a:p>
          <a:p>
            <a:endParaRPr lang="en-US" baseline="0" dirty="0"/>
          </a:p>
          <a:p>
            <a:r>
              <a:rPr lang="en-US" baseline="0" dirty="0"/>
              <a:t>In the next decade or so, you’re going to see </a:t>
            </a:r>
            <a:r>
              <a:rPr lang="en-US" b="1" baseline="0" dirty="0"/>
              <a:t>two completely different outcomes </a:t>
            </a:r>
            <a:r>
              <a:rPr lang="en-US" baseline="0" dirty="0"/>
              <a:t>for people, businesses, and governments, based on whether they learn to use this data to their advantage or not.</a:t>
            </a:r>
          </a:p>
          <a:p>
            <a:endParaRPr lang="en-US" baseline="0" dirty="0"/>
          </a:p>
          <a:p>
            <a:r>
              <a:rPr lang="en-US" baseline="0" dirty="0"/>
              <a:t>Essentially, these people, business, and governments are either going to </a:t>
            </a:r>
            <a:r>
              <a:rPr lang="en-US" b="1" baseline="0" dirty="0"/>
              <a:t>sink</a:t>
            </a:r>
            <a:r>
              <a:rPr lang="en-US" baseline="0" dirty="0"/>
              <a:t> in this sea of data or they are going to learn to </a:t>
            </a:r>
            <a:r>
              <a:rPr lang="en-US" b="1" baseline="0" dirty="0"/>
              <a:t>swim</a:t>
            </a:r>
            <a:r>
              <a:rPr lang="en-US" baseline="0" dirty="0"/>
              <a:t>.</a:t>
            </a:r>
          </a:p>
          <a:p>
            <a:endParaRPr lang="en-US" baseline="0" dirty="0"/>
          </a:p>
          <a:p>
            <a:r>
              <a:rPr lang="en-US" baseline="0" dirty="0"/>
              <a:t>So, I’m currently doing what I can, in my professional life, to </a:t>
            </a:r>
            <a:r>
              <a:rPr lang="en-US" b="1" baseline="0" dirty="0"/>
              <a:t>learn how to swim </a:t>
            </a:r>
            <a:r>
              <a:rPr lang="en-US" baseline="0" dirty="0"/>
              <a:t>in this new data-driven economy… and I encourage you to do the same.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And this leads me to the </a:t>
            </a:r>
            <a:r>
              <a:rPr lang="en-US" b="1" dirty="0"/>
              <a:t>purpose</a:t>
            </a:r>
            <a:r>
              <a:rPr lang="en-US" dirty="0"/>
              <a:t> of our</a:t>
            </a:r>
            <a:r>
              <a:rPr lang="en-US" baseline="0" dirty="0"/>
              <a:t> workshop </a:t>
            </a:r>
            <a:r>
              <a:rPr lang="en-US" dirty="0"/>
              <a:t>today.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4</a:t>
            </a:fld>
            <a:endParaRPr lang="en-US"/>
          </a:p>
        </p:txBody>
      </p:sp>
    </p:spTree>
    <p:extLst>
      <p:ext uri="{BB962C8B-B14F-4D97-AF65-F5344CB8AC3E}">
        <p14:creationId xmlns:p14="http://schemas.microsoft.com/office/powerpoint/2010/main" val="5276507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 - [1] there’s a column with the </a:t>
            </a:r>
            <a:r>
              <a:rPr lang="en-US" b="1" baseline="0" dirty="0"/>
              <a:t>wrong name </a:t>
            </a:r>
            <a:r>
              <a:rPr lang="en-US" b="0" baseline="0" dirty="0"/>
              <a:t>(something about a rotten tomato)</a:t>
            </a:r>
          </a:p>
          <a:p>
            <a:endParaRPr lang="en-US" b="0" baseline="0" dirty="0"/>
          </a:p>
          <a:p>
            <a:r>
              <a:rPr lang="en-US" baseline="0" dirty="0"/>
              <a:t> - [2] there are rows with </a:t>
            </a:r>
            <a:r>
              <a:rPr lang="en-US" b="1" baseline="0" dirty="0"/>
              <a:t>missing values</a:t>
            </a:r>
          </a:p>
          <a:p>
            <a:endParaRPr lang="en-US" baseline="0" dirty="0"/>
          </a:p>
          <a:p>
            <a:r>
              <a:rPr lang="en-US" baseline="0" dirty="0"/>
              <a:t> - [3] the movie runtime column contains the abbreviation for “</a:t>
            </a:r>
            <a:r>
              <a:rPr lang="en-US" b="1" baseline="0" dirty="0"/>
              <a:t>minutes</a:t>
            </a:r>
            <a:r>
              <a:rPr lang="en-US" baseline="0" dirty="0"/>
              <a:t>” in each row, next to the actual runtime</a:t>
            </a:r>
          </a:p>
          <a:p>
            <a:endParaRPr lang="en-US" baseline="0" dirty="0"/>
          </a:p>
          <a:p>
            <a:r>
              <a:rPr lang="en-US" baseline="0" dirty="0"/>
              <a:t> - [4] the box-office revenue column contains revenue in whole </a:t>
            </a:r>
            <a:r>
              <a:rPr lang="en-US" b="1" baseline="0" dirty="0"/>
              <a:t>dollars</a:t>
            </a:r>
            <a:r>
              <a:rPr lang="en-US" baseline="0" dirty="0"/>
              <a:t>, </a:t>
            </a:r>
            <a:r>
              <a:rPr lang="en-US" b="1" baseline="0" dirty="0"/>
              <a:t>thousands </a:t>
            </a:r>
            <a:r>
              <a:rPr lang="en-US" baseline="0" dirty="0"/>
              <a:t>of dollars, and </a:t>
            </a:r>
            <a:r>
              <a:rPr lang="en-US" b="1" baseline="0" dirty="0"/>
              <a:t>millions </a:t>
            </a:r>
            <a:r>
              <a:rPr lang="en-US" baseline="0" dirty="0"/>
              <a:t>of dollars.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[5] and the file uses </a:t>
            </a:r>
            <a:r>
              <a:rPr lang="en-US" b="1" baseline="0" dirty="0"/>
              <a:t>tabs </a:t>
            </a:r>
            <a:r>
              <a:rPr lang="en-US" baseline="0" dirty="0"/>
              <a:t>instead of </a:t>
            </a:r>
            <a:r>
              <a:rPr lang="en-US" b="1" baseline="0" dirty="0"/>
              <a:t>commas </a:t>
            </a:r>
            <a:r>
              <a:rPr lang="en-US" b="0" baseline="0" dirty="0"/>
              <a:t>to </a:t>
            </a:r>
            <a:r>
              <a:rPr lang="en-US" baseline="0" dirty="0"/>
              <a:t>separate the values in the file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baseline="0" dirty="0"/>
              <a:t>So Joe knows you’re a </a:t>
            </a:r>
            <a:r>
              <a:rPr lang="en-US" b="1" baseline="0" dirty="0"/>
              <a:t>programmer</a:t>
            </a:r>
            <a:r>
              <a:rPr lang="en-US" baseline="0" dirty="0"/>
              <a:t> and he thinks you’re a </a:t>
            </a:r>
            <a:r>
              <a:rPr lang="en-US" b="1" baseline="0" dirty="0"/>
              <a:t>pretty smart </a:t>
            </a:r>
            <a:r>
              <a:rPr lang="en-US" baseline="0" dirty="0"/>
              <a:t>guy or gal.</a:t>
            </a:r>
          </a:p>
          <a:p>
            <a:endParaRPr lang="en-US" baseline="0" dirty="0"/>
          </a:p>
          <a:p>
            <a:r>
              <a:rPr lang="en-US" baseline="0" dirty="0"/>
              <a:t>So you say to Joe, “you know Joe, I was at this </a:t>
            </a:r>
            <a:r>
              <a:rPr lang="en-US" b="1" baseline="0" dirty="0"/>
              <a:t>conference</a:t>
            </a:r>
            <a:r>
              <a:rPr lang="en-US" baseline="0" dirty="0"/>
              <a:t> last week and I </a:t>
            </a:r>
            <a:r>
              <a:rPr lang="en-US" b="1" baseline="0" dirty="0"/>
              <a:t>learned</a:t>
            </a:r>
            <a:r>
              <a:rPr lang="en-US" baseline="0" dirty="0"/>
              <a:t> about this programming language called R.”</a:t>
            </a:r>
          </a:p>
          <a:p>
            <a:endParaRPr lang="en-US" baseline="0" dirty="0"/>
          </a:p>
          <a:p>
            <a:r>
              <a:rPr lang="en-US" baseline="0" dirty="0"/>
              <a:t>… “I think I can </a:t>
            </a:r>
            <a:r>
              <a:rPr lang="en-US" b="1" baseline="0" dirty="0"/>
              <a:t>help you out</a:t>
            </a:r>
            <a:r>
              <a:rPr lang="en-US" baseline="0" dirty="0"/>
              <a:t>”.</a:t>
            </a:r>
          </a:p>
          <a:p>
            <a:endParaRPr lang="en-US" baseline="0" dirty="0"/>
          </a:p>
          <a:p>
            <a:r>
              <a:rPr lang="en-US" baseline="0" dirty="0"/>
              <a:t>So we’re going to help Joe </a:t>
            </a:r>
            <a:r>
              <a:rPr lang="en-US" b="1" baseline="0" dirty="0"/>
              <a:t>clean up </a:t>
            </a:r>
            <a:r>
              <a:rPr lang="en-US" baseline="0" dirty="0"/>
              <a:t>his data file so he can </a:t>
            </a:r>
            <a:r>
              <a:rPr lang="en-US" b="1" baseline="0" dirty="0"/>
              <a:t>finish his report </a:t>
            </a:r>
            <a:r>
              <a:rPr lang="en-US" baseline="0" dirty="0"/>
              <a:t>by the end of the day.</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41</a:t>
            </a:fld>
            <a:endParaRPr lang="en-US"/>
          </a:p>
        </p:txBody>
      </p:sp>
    </p:spTree>
    <p:extLst>
      <p:ext uri="{BB962C8B-B14F-4D97-AF65-F5344CB8AC3E}">
        <p14:creationId xmlns:p14="http://schemas.microsoft.com/office/powerpoint/2010/main" val="815553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42</a:t>
            </a:fld>
            <a:endParaRPr lang="en-US"/>
          </a:p>
        </p:txBody>
      </p:sp>
    </p:spTree>
    <p:extLst>
      <p:ext uri="{BB962C8B-B14F-4D97-AF65-F5344CB8AC3E}">
        <p14:creationId xmlns:p14="http://schemas.microsoft.com/office/powerpoint/2010/main" val="2158210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43</a:t>
            </a:fld>
            <a:endParaRPr lang="en-US"/>
          </a:p>
        </p:txBody>
      </p:sp>
    </p:spTree>
    <p:extLst>
      <p:ext uri="{BB962C8B-B14F-4D97-AF65-F5344CB8AC3E}">
        <p14:creationId xmlns:p14="http://schemas.microsoft.com/office/powerpoint/2010/main" val="1949399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hand this </a:t>
            </a:r>
            <a:r>
              <a:rPr lang="en-US" b="1" dirty="0"/>
              <a:t>CSV</a:t>
            </a:r>
            <a:r>
              <a:rPr lang="en-US" baseline="0" dirty="0"/>
              <a:t> file to Joe, he runs his analysis, completes his report, hands it to the CEO and we’ve </a:t>
            </a:r>
            <a:r>
              <a:rPr lang="en-US" b="1" baseline="0" dirty="0"/>
              <a:t>saved the day</a:t>
            </a:r>
            <a:r>
              <a:rPr lang="en-US" baseline="0" dirty="0"/>
              <a:t>.</a:t>
            </a:r>
          </a:p>
          <a:p>
            <a:endParaRPr lang="en-US" baseline="0" dirty="0"/>
          </a:p>
          <a:p>
            <a:r>
              <a:rPr lang="en-US" baseline="0" dirty="0"/>
              <a:t>Joe doesn’t get </a:t>
            </a:r>
            <a:r>
              <a:rPr lang="en-US" b="1" baseline="0" dirty="0"/>
              <a:t>fired</a:t>
            </a:r>
            <a:r>
              <a:rPr lang="en-US" baseline="0" dirty="0"/>
              <a:t>… in fact, the CEO is so impressed that they </a:t>
            </a:r>
            <a:r>
              <a:rPr lang="en-US" b="1" baseline="0" dirty="0"/>
              <a:t>promote</a:t>
            </a:r>
            <a:r>
              <a:rPr lang="en-US" baseline="0" dirty="0"/>
              <a:t> him to CFO! </a:t>
            </a:r>
          </a:p>
          <a:p>
            <a:endParaRPr lang="en-US" baseline="0" dirty="0"/>
          </a:p>
          <a:p>
            <a:r>
              <a:rPr lang="en-US" baseline="0" dirty="0"/>
              <a:t>[1] So Joe takes us out to the </a:t>
            </a:r>
            <a:r>
              <a:rPr lang="en-US" b="1" baseline="0" dirty="0"/>
              <a:t>bar</a:t>
            </a:r>
            <a:r>
              <a:rPr lang="en-US" baseline="0" dirty="0"/>
              <a:t> to celebrate our </a:t>
            </a:r>
            <a:r>
              <a:rPr lang="en-US" b="1" baseline="0" dirty="0"/>
              <a:t>success</a:t>
            </a:r>
            <a:r>
              <a:rPr lang="en-US" baseline="0" dirty="0"/>
              <a:t> and his new </a:t>
            </a:r>
            <a:r>
              <a:rPr lang="en-US" b="1" baseline="0" dirty="0"/>
              <a:t>promotion</a:t>
            </a:r>
            <a:r>
              <a:rPr lang="en-US" baseline="0" dirty="0"/>
              <a:t>.</a:t>
            </a:r>
          </a:p>
          <a:p>
            <a:endParaRPr lang="en-US" baseline="0" dirty="0"/>
          </a:p>
          <a:p>
            <a:r>
              <a:rPr lang="en-US" baseline="0" dirty="0"/>
              <a:t>[STOP]</a:t>
            </a:r>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44</a:t>
            </a:fld>
            <a:endParaRPr lang="en-US"/>
          </a:p>
        </p:txBody>
      </p:sp>
    </p:spTree>
    <p:extLst>
      <p:ext uri="{BB962C8B-B14F-4D97-AF65-F5344CB8AC3E}">
        <p14:creationId xmlns:p14="http://schemas.microsoft.com/office/powerpoint/2010/main" val="28065164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0" dirty="0"/>
              <a:t>second</a:t>
            </a:r>
            <a:r>
              <a:rPr lang="en-US" dirty="0"/>
              <a:t> aspect of data science that we’re going to look</a:t>
            </a:r>
            <a:r>
              <a:rPr lang="en-US" baseline="0" dirty="0"/>
              <a:t> at is </a:t>
            </a:r>
            <a:r>
              <a:rPr lang="en-US" b="1" baseline="0" dirty="0"/>
              <a:t>descriptive statistics</a:t>
            </a:r>
            <a:r>
              <a:rPr lang="en-US" baseline="0" dirty="0"/>
              <a:t>.</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45</a:t>
            </a:fld>
            <a:endParaRPr lang="en-US"/>
          </a:p>
        </p:txBody>
      </p:sp>
    </p:spTree>
    <p:extLst>
      <p:ext uri="{BB962C8B-B14F-4D97-AF65-F5344CB8AC3E}">
        <p14:creationId xmlns:p14="http://schemas.microsoft.com/office/powerpoint/2010/main" val="27345965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Descriptive statistics</a:t>
            </a:r>
            <a:r>
              <a:rPr lang="en-US" baseline="0" dirty="0"/>
              <a:t> </a:t>
            </a:r>
            <a:r>
              <a:rPr lang="en-US" b="1" baseline="0" dirty="0"/>
              <a:t>describe</a:t>
            </a:r>
            <a:r>
              <a:rPr lang="en-US" baseline="0" dirty="0"/>
              <a:t> data in </a:t>
            </a:r>
            <a:r>
              <a:rPr lang="en-US" b="1" baseline="0" dirty="0"/>
              <a:t>qualitative</a:t>
            </a:r>
            <a:r>
              <a:rPr lang="en-US" baseline="0" dirty="0"/>
              <a:t> or </a:t>
            </a:r>
            <a:r>
              <a:rPr lang="en-US" b="1" baseline="0" dirty="0"/>
              <a:t>quantitative</a:t>
            </a:r>
            <a:r>
              <a:rPr lang="en-US" baseline="0" dirty="0"/>
              <a:t> ways.</a:t>
            </a:r>
          </a:p>
          <a:p>
            <a:endParaRPr lang="en-US" baseline="0" dirty="0"/>
          </a:p>
          <a:p>
            <a:r>
              <a:rPr lang="en-US" baseline="0" dirty="0"/>
              <a:t>In data science, we often need to </a:t>
            </a:r>
            <a:r>
              <a:rPr lang="en-US" b="1" baseline="0" dirty="0"/>
              <a:t>summarize</a:t>
            </a:r>
            <a:r>
              <a:rPr lang="en-US" baseline="0" dirty="0"/>
              <a:t> the shape or feel of the data in numerical ways.</a:t>
            </a:r>
          </a:p>
          <a:p>
            <a:endParaRPr lang="en-US" baseline="0" dirty="0"/>
          </a:p>
          <a:p>
            <a:r>
              <a:rPr lang="en-US" baseline="0" dirty="0"/>
              <a:t>These are often referred to as </a:t>
            </a:r>
            <a:r>
              <a:rPr lang="en-US" b="1" baseline="0" dirty="0"/>
              <a:t>summary statistics</a:t>
            </a:r>
            <a:r>
              <a:rPr lang="en-US" baseline="0" dirty="0"/>
              <a:t>.</a:t>
            </a:r>
          </a:p>
          <a:p>
            <a:endParaRPr lang="en-US" baseline="0" dirty="0"/>
          </a:p>
          <a:p>
            <a:r>
              <a:rPr lang="en-US" baseline="0" dirty="0"/>
              <a:t>For example, in this </a:t>
            </a:r>
            <a:r>
              <a:rPr lang="en-US" b="1" baseline="0" dirty="0"/>
              <a:t>table</a:t>
            </a:r>
            <a:r>
              <a:rPr lang="en-US" baseline="0" dirty="0"/>
              <a:t>, we have summary statistics for a single variable in our data set called “Movie Runtime”…</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46</a:t>
            </a:fld>
            <a:endParaRPr lang="en-US"/>
          </a:p>
        </p:txBody>
      </p:sp>
    </p:spTree>
    <p:extLst>
      <p:ext uri="{BB962C8B-B14F-4D97-AF65-F5344CB8AC3E}">
        <p14:creationId xmlns:p14="http://schemas.microsoft.com/office/powerpoint/2010/main" val="19502386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a:t>
            </a:r>
            <a:r>
              <a:rPr lang="en-US" baseline="0" dirty="0"/>
              <a:t> don’t want to go too deep into statistics for this presentation, but in order to understand descriptive statistics, we need to understand a few basic </a:t>
            </a:r>
            <a:r>
              <a:rPr lang="en-US" b="1" baseline="0" dirty="0"/>
              <a:t>terms</a:t>
            </a:r>
            <a:r>
              <a:rPr lang="en-US" baseline="0" dirty="0"/>
              <a:t> from statistics.</a:t>
            </a:r>
          </a:p>
          <a:p>
            <a:endParaRPr lang="en-US" baseline="0" dirty="0"/>
          </a:p>
          <a:p>
            <a:r>
              <a:rPr lang="en-US" dirty="0"/>
              <a:t> - </a:t>
            </a:r>
            <a:r>
              <a:rPr lang="en-US" b="1" dirty="0"/>
              <a:t>Observations</a:t>
            </a:r>
            <a:r>
              <a:rPr lang="en-US" dirty="0"/>
              <a:t> - Rows in the table</a:t>
            </a:r>
          </a:p>
          <a:p>
            <a:endParaRPr lang="en-US" dirty="0"/>
          </a:p>
          <a:p>
            <a:r>
              <a:rPr lang="en-US" baseline="0" dirty="0"/>
              <a:t> - </a:t>
            </a:r>
            <a:r>
              <a:rPr lang="en-US" b="1" dirty="0"/>
              <a:t>Variables</a:t>
            </a:r>
            <a:r>
              <a:rPr lang="en-US" dirty="0"/>
              <a:t> - Columns in the table (they are called</a:t>
            </a:r>
            <a:r>
              <a:rPr lang="en-US" baseline="0" dirty="0"/>
              <a:t> variables because the values vary for each observation)</a:t>
            </a:r>
            <a:endParaRPr lang="en-US" dirty="0"/>
          </a:p>
          <a:p>
            <a:endParaRPr lang="en-US" dirty="0"/>
          </a:p>
          <a:p>
            <a:r>
              <a:rPr lang="en-US" dirty="0"/>
              <a:t> - </a:t>
            </a:r>
            <a:r>
              <a:rPr lang="en-US" b="1" dirty="0"/>
              <a:t>Qualitative</a:t>
            </a:r>
            <a:r>
              <a:rPr lang="en-US" dirty="0"/>
              <a:t> variable - Categorical values (e.g.</a:t>
            </a:r>
            <a:r>
              <a:rPr lang="en-US" baseline="0" dirty="0"/>
              <a:t> customer, product)</a:t>
            </a:r>
            <a:endParaRPr lang="en-US" dirty="0"/>
          </a:p>
          <a:p>
            <a:endParaRPr lang="en-US" dirty="0"/>
          </a:p>
          <a:p>
            <a:r>
              <a:rPr lang="en-US" dirty="0"/>
              <a:t> - </a:t>
            </a:r>
            <a:r>
              <a:rPr lang="en-US" b="1" dirty="0"/>
              <a:t>Quantitative</a:t>
            </a:r>
            <a:r>
              <a:rPr lang="en-US" dirty="0"/>
              <a:t> variable - Numeric values (e.g. quantity of products sold)</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47</a:t>
            </a:fld>
            <a:endParaRPr lang="en-US"/>
          </a:p>
        </p:txBody>
      </p:sp>
    </p:spTree>
    <p:extLst>
      <p:ext uri="{BB962C8B-B14F-4D97-AF65-F5344CB8AC3E}">
        <p14:creationId xmlns:p14="http://schemas.microsoft.com/office/powerpoint/2010/main" val="41994885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There are several </a:t>
            </a:r>
            <a:r>
              <a:rPr lang="en-US" b="1" dirty="0"/>
              <a:t>types of </a:t>
            </a:r>
            <a:r>
              <a:rPr lang="en-US" b="1" baseline="0" dirty="0"/>
              <a:t>analysis</a:t>
            </a:r>
            <a:r>
              <a:rPr lang="en-US" b="1" dirty="0"/>
              <a:t> </a:t>
            </a:r>
            <a:r>
              <a:rPr lang="en-US" dirty="0"/>
              <a:t>we can do, which are dependent upon:</a:t>
            </a:r>
          </a:p>
          <a:p>
            <a:endParaRPr lang="en-US" dirty="0"/>
          </a:p>
          <a:p>
            <a:r>
              <a:rPr lang="en-US" b="1" dirty="0"/>
              <a:t>Number</a:t>
            </a:r>
            <a:r>
              <a:rPr lang="en-US" dirty="0"/>
              <a:t> of variables </a:t>
            </a:r>
          </a:p>
          <a:p>
            <a:endParaRPr lang="en-US" baseline="0" dirty="0"/>
          </a:p>
          <a:p>
            <a:r>
              <a:rPr lang="en-US" baseline="0" dirty="0"/>
              <a:t> - </a:t>
            </a:r>
            <a:r>
              <a:rPr lang="en-US" b="1" dirty="0"/>
              <a:t>Univariate</a:t>
            </a:r>
            <a:r>
              <a:rPr lang="en-US" baseline="0" dirty="0"/>
              <a:t> - </a:t>
            </a:r>
            <a:r>
              <a:rPr lang="en-US" dirty="0"/>
              <a:t>One</a:t>
            </a:r>
          </a:p>
          <a:p>
            <a:endParaRPr lang="en-US" baseline="0" dirty="0"/>
          </a:p>
          <a:p>
            <a:r>
              <a:rPr lang="en-US" baseline="0" dirty="0"/>
              <a:t> - </a:t>
            </a:r>
            <a:r>
              <a:rPr lang="en-US" b="1" dirty="0"/>
              <a:t>Bivariate</a:t>
            </a:r>
            <a:r>
              <a:rPr lang="en-US" baseline="0" dirty="0"/>
              <a:t> - </a:t>
            </a:r>
            <a:r>
              <a:rPr lang="en-US" dirty="0"/>
              <a:t>Two</a:t>
            </a:r>
          </a:p>
          <a:p>
            <a:endParaRPr lang="en-US" baseline="0" dirty="0"/>
          </a:p>
          <a:p>
            <a:r>
              <a:rPr lang="en-US" baseline="0" dirty="0"/>
              <a:t> - </a:t>
            </a:r>
            <a:r>
              <a:rPr lang="en-US" b="1" dirty="0"/>
              <a:t>Multivariate</a:t>
            </a:r>
            <a:r>
              <a:rPr lang="en-US" baseline="0" dirty="0"/>
              <a:t> – </a:t>
            </a:r>
            <a:r>
              <a:rPr lang="en-US" dirty="0"/>
              <a:t>Many</a:t>
            </a:r>
          </a:p>
          <a:p>
            <a:endParaRPr lang="en-US" dirty="0"/>
          </a:p>
          <a:p>
            <a:r>
              <a:rPr lang="en-US" b="1" dirty="0"/>
              <a:t>Type</a:t>
            </a:r>
            <a:r>
              <a:rPr lang="en-US" dirty="0"/>
              <a:t> of variables</a:t>
            </a:r>
          </a:p>
          <a:p>
            <a:endParaRPr lang="en-US" dirty="0"/>
          </a:p>
          <a:p>
            <a:r>
              <a:rPr lang="en-US" dirty="0"/>
              <a:t> - </a:t>
            </a:r>
            <a:r>
              <a:rPr lang="en-US" b="1" dirty="0"/>
              <a:t>Qualitative</a:t>
            </a:r>
            <a:r>
              <a:rPr lang="en-US" baseline="0" dirty="0"/>
              <a:t> – </a:t>
            </a:r>
            <a:r>
              <a:rPr lang="en-US" dirty="0"/>
              <a:t>Categorical</a:t>
            </a:r>
          </a:p>
          <a:p>
            <a:endParaRPr lang="en-US" dirty="0"/>
          </a:p>
          <a:p>
            <a:r>
              <a:rPr lang="en-US" dirty="0"/>
              <a:t> - </a:t>
            </a:r>
            <a:r>
              <a:rPr lang="en-US" b="1" dirty="0"/>
              <a:t>Quantitative</a:t>
            </a:r>
            <a:r>
              <a:rPr lang="en-US" baseline="0" dirty="0"/>
              <a:t> – </a:t>
            </a:r>
            <a:r>
              <a:rPr lang="en-US" dirty="0"/>
              <a:t>Numerical</a:t>
            </a:r>
          </a:p>
          <a:p>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48</a:t>
            </a:fld>
            <a:endParaRPr lang="en-US"/>
          </a:p>
        </p:txBody>
      </p:sp>
    </p:spTree>
    <p:extLst>
      <p:ext uri="{BB962C8B-B14F-4D97-AF65-F5344CB8AC3E}">
        <p14:creationId xmlns:p14="http://schemas.microsoft.com/office/powerpoint/2010/main" val="2243172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The first type of analysis we can perform is </a:t>
            </a:r>
            <a:r>
              <a:rPr lang="en-US" b="1" baseline="0" dirty="0"/>
              <a:t>qualitative univariate analysis</a:t>
            </a:r>
            <a:r>
              <a:rPr lang="en-US" baseline="0" dirty="0"/>
              <a:t>, which is just a fancy term for the analysis of one categorical variable.</a:t>
            </a:r>
          </a:p>
          <a:p>
            <a:endParaRPr lang="en-US" baseline="0" dirty="0"/>
          </a:p>
          <a:p>
            <a:r>
              <a:rPr lang="en-US" baseline="0" dirty="0"/>
              <a:t>When we’re performing </a:t>
            </a:r>
            <a:r>
              <a:rPr lang="en-US" b="1" baseline="0" dirty="0"/>
              <a:t>qualitative </a:t>
            </a:r>
            <a:r>
              <a:rPr lang="en-US" baseline="0" dirty="0"/>
              <a:t>univariate analysis (i.e. the analysis of one categorical variable) we’re typically interested in the </a:t>
            </a:r>
            <a:r>
              <a:rPr lang="en-US" b="1" baseline="0" dirty="0"/>
              <a:t>frequency </a:t>
            </a:r>
            <a:r>
              <a:rPr lang="en-US" baseline="0" dirty="0"/>
              <a:t>of observations contained in a specific category.</a:t>
            </a:r>
          </a:p>
          <a:p>
            <a:endParaRPr lang="en-US" baseline="0" dirty="0"/>
          </a:p>
          <a:p>
            <a:r>
              <a:rPr lang="en-US" baseline="0" dirty="0"/>
              <a:t>That is, the count of rows grouped by a specific category (for the SQL programmers).</a:t>
            </a:r>
          </a:p>
          <a:p>
            <a:endParaRPr lang="en-US"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49</a:t>
            </a:fld>
            <a:endParaRPr lang="en-US"/>
          </a:p>
        </p:txBody>
      </p:sp>
    </p:spTree>
    <p:extLst>
      <p:ext uri="{BB962C8B-B14F-4D97-AF65-F5344CB8AC3E}">
        <p14:creationId xmlns:p14="http://schemas.microsoft.com/office/powerpoint/2010/main" val="1497825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The second type of analysis we can perform is </a:t>
            </a:r>
            <a:r>
              <a:rPr lang="en-US" b="1" baseline="0" dirty="0"/>
              <a:t>quantitative univariate analysis</a:t>
            </a:r>
            <a:r>
              <a:rPr lang="en-US" baseline="0" dirty="0"/>
              <a:t>, which is just a fancy term for the analysis of one numeric variable.</a:t>
            </a:r>
          </a:p>
          <a:p>
            <a:endParaRPr lang="en-US" baseline="0" dirty="0"/>
          </a:p>
          <a:p>
            <a:r>
              <a:rPr lang="en-US" baseline="0" dirty="0"/>
              <a:t>When we’re preforming quantitative univariate analysis we’re typically interested in measures of:</a:t>
            </a:r>
          </a:p>
          <a:p>
            <a:endParaRPr lang="en-US" baseline="0" dirty="0"/>
          </a:p>
          <a:p>
            <a:r>
              <a:rPr lang="en-US" b="1" dirty="0"/>
              <a:t>Central tendency </a:t>
            </a:r>
            <a:r>
              <a:rPr lang="en-US" dirty="0"/>
              <a:t>– location of the center of the data</a:t>
            </a:r>
          </a:p>
          <a:p>
            <a:r>
              <a:rPr lang="en-US" baseline="0" dirty="0"/>
              <a:t> - </a:t>
            </a:r>
            <a:r>
              <a:rPr lang="en-US" dirty="0"/>
              <a:t>Mean</a:t>
            </a:r>
          </a:p>
          <a:p>
            <a:r>
              <a:rPr lang="en-US" baseline="0" dirty="0"/>
              <a:t> - </a:t>
            </a:r>
            <a:r>
              <a:rPr lang="en-US" dirty="0"/>
              <a:t>Median</a:t>
            </a:r>
          </a:p>
          <a:p>
            <a:r>
              <a:rPr lang="en-US" baseline="0" dirty="0"/>
              <a:t> - </a:t>
            </a:r>
            <a:r>
              <a:rPr lang="en-US" dirty="0"/>
              <a:t>Mode</a:t>
            </a:r>
          </a:p>
          <a:p>
            <a:endParaRPr lang="en-US" dirty="0"/>
          </a:p>
          <a:p>
            <a:r>
              <a:rPr lang="en-US" b="1" dirty="0"/>
              <a:t>Dispersion </a:t>
            </a:r>
            <a:r>
              <a:rPr lang="en-US" dirty="0"/>
              <a:t>– spread</a:t>
            </a:r>
            <a:r>
              <a:rPr lang="en-US" baseline="0" dirty="0"/>
              <a:t> of the data</a:t>
            </a:r>
            <a:endParaRPr lang="en-US" dirty="0"/>
          </a:p>
          <a:p>
            <a:r>
              <a:rPr lang="en-US" baseline="0" dirty="0"/>
              <a:t> - </a:t>
            </a:r>
            <a:r>
              <a:rPr lang="en-US" dirty="0"/>
              <a:t>Min</a:t>
            </a:r>
          </a:p>
          <a:p>
            <a:r>
              <a:rPr lang="en-US" baseline="0" dirty="0"/>
              <a:t> - </a:t>
            </a:r>
            <a:r>
              <a:rPr lang="en-US" dirty="0"/>
              <a:t>Max </a:t>
            </a:r>
          </a:p>
          <a:p>
            <a:r>
              <a:rPr lang="en-US" baseline="0" dirty="0"/>
              <a:t> - </a:t>
            </a:r>
            <a:r>
              <a:rPr lang="en-US" dirty="0"/>
              <a:t>Range </a:t>
            </a:r>
          </a:p>
          <a:p>
            <a:r>
              <a:rPr lang="en-US" baseline="0" dirty="0"/>
              <a:t> - </a:t>
            </a:r>
            <a:r>
              <a:rPr lang="en-US" dirty="0"/>
              <a:t>Quartiles</a:t>
            </a:r>
          </a:p>
          <a:p>
            <a:r>
              <a:rPr lang="en-US" baseline="0" dirty="0"/>
              <a:t> - </a:t>
            </a:r>
            <a:r>
              <a:rPr lang="en-US" dirty="0"/>
              <a:t>Variance</a:t>
            </a:r>
          </a:p>
          <a:p>
            <a:r>
              <a:rPr lang="en-US" baseline="0" dirty="0"/>
              <a:t> - </a:t>
            </a:r>
            <a:r>
              <a:rPr lang="en-US" dirty="0"/>
              <a:t>Standard deviation</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50</a:t>
            </a:fld>
            <a:endParaRPr lang="en-US"/>
          </a:p>
        </p:txBody>
      </p:sp>
    </p:spTree>
    <p:extLst>
      <p:ext uri="{BB962C8B-B14F-4D97-AF65-F5344CB8AC3E}">
        <p14:creationId xmlns:p14="http://schemas.microsoft.com/office/powerpoint/2010/main" val="352038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a:t>
            </a:r>
            <a:r>
              <a:rPr lang="en-US" b="1" dirty="0"/>
              <a:t>purpose</a:t>
            </a:r>
            <a:r>
              <a:rPr lang="en-US" baseline="0" dirty="0"/>
              <a:t> for our workshop is to learn a bit about R and how to use it for data science.</a:t>
            </a:r>
            <a:endParaRPr lang="en-US" dirty="0"/>
          </a:p>
          <a:p>
            <a:endParaRPr lang="en-US" dirty="0"/>
          </a:p>
          <a:p>
            <a:r>
              <a:rPr lang="en-US" dirty="0"/>
              <a:t>As an</a:t>
            </a:r>
            <a:r>
              <a:rPr lang="en-US" baseline="0" dirty="0"/>
              <a:t> overview, </a:t>
            </a:r>
          </a:p>
          <a:p>
            <a:endParaRPr lang="en-US" baseline="0" dirty="0"/>
          </a:p>
          <a:p>
            <a:r>
              <a:rPr lang="en-US" baseline="0" dirty="0"/>
              <a:t>First, we’ll start with an </a:t>
            </a:r>
            <a:r>
              <a:rPr lang="en-US" b="1" baseline="0" dirty="0"/>
              <a:t>introduction to data science and R</a:t>
            </a:r>
            <a:r>
              <a:rPr lang="en-US" baseline="0" dirty="0"/>
              <a:t>.  </a:t>
            </a:r>
          </a:p>
          <a:p>
            <a:endParaRPr lang="en-US" baseline="0" dirty="0"/>
          </a:p>
          <a:p>
            <a:r>
              <a:rPr lang="en-US" baseline="0" dirty="0"/>
              <a:t>Next we’ll learn how to </a:t>
            </a:r>
            <a:r>
              <a:rPr lang="en-US" b="1" baseline="0" dirty="0"/>
              <a:t>transform</a:t>
            </a:r>
            <a:r>
              <a:rPr lang="en-US" b="0" baseline="0" dirty="0"/>
              <a:t> and clean our data</a:t>
            </a:r>
            <a:endParaRPr lang="en-US" b="1" baseline="0" dirty="0"/>
          </a:p>
          <a:p>
            <a:endParaRPr lang="en-US" baseline="0" dirty="0"/>
          </a:p>
          <a:p>
            <a:r>
              <a:rPr lang="en-US" baseline="0" dirty="0"/>
              <a:t>Then, we’ll learn how to create and interpret </a:t>
            </a:r>
            <a:r>
              <a:rPr lang="en-US" b="1" baseline="0" dirty="0"/>
              <a:t>Descriptive Statistics</a:t>
            </a:r>
            <a:r>
              <a:rPr lang="en-US" b="0" baseline="0" dirty="0"/>
              <a:t> to numerically analyze our data</a:t>
            </a:r>
            <a:endParaRPr lang="en-US" b="1" baseline="0" dirty="0"/>
          </a:p>
          <a:p>
            <a:endParaRPr lang="en-US" baseline="0" dirty="0"/>
          </a:p>
          <a:p>
            <a:r>
              <a:rPr lang="en-US" baseline="0" dirty="0"/>
              <a:t>Next we’ll learn how to create an interpret  </a:t>
            </a:r>
            <a:r>
              <a:rPr lang="en-US" b="1" baseline="0" dirty="0"/>
              <a:t>Data Visualizations</a:t>
            </a:r>
            <a:r>
              <a:rPr lang="en-US" b="0" baseline="0" dirty="0"/>
              <a:t> to visually analyze our data</a:t>
            </a:r>
          </a:p>
          <a:p>
            <a:endParaRPr lang="en-US" baseline="0" dirty="0"/>
          </a:p>
          <a:p>
            <a:r>
              <a:rPr lang="en-US" baseline="0" dirty="0"/>
              <a:t>Then, we’ll learn how to create an interpret </a:t>
            </a:r>
            <a:r>
              <a:rPr lang="en-US" b="1" baseline="0" dirty="0"/>
              <a:t>statistical models </a:t>
            </a:r>
            <a:r>
              <a:rPr lang="en-US" b="0" baseline="0" dirty="0"/>
              <a:t>to perform</a:t>
            </a:r>
            <a:r>
              <a:rPr lang="en-US" baseline="0" dirty="0"/>
              <a:t> statistical inference.</a:t>
            </a:r>
          </a:p>
          <a:p>
            <a:endParaRPr lang="en-US" b="1" baseline="0" dirty="0"/>
          </a:p>
          <a:p>
            <a:r>
              <a:rPr lang="en-US" b="0" baseline="0" dirty="0"/>
              <a:t>Next we’ll learn about </a:t>
            </a:r>
            <a:r>
              <a:rPr lang="en-US" b="1" baseline="0" dirty="0"/>
              <a:t>big data</a:t>
            </a:r>
            <a:r>
              <a:rPr lang="en-US" b="0" baseline="0" dirty="0"/>
              <a:t> and how to handle big data scenarios in R</a:t>
            </a:r>
          </a:p>
          <a:p>
            <a:endParaRPr lang="en-US" b="1" baseline="0" dirty="0"/>
          </a:p>
          <a:p>
            <a:r>
              <a:rPr lang="en-US" b="0" baseline="0" dirty="0"/>
              <a:t>Then we’ll learn about </a:t>
            </a:r>
            <a:r>
              <a:rPr lang="en-US" b="1" baseline="0" dirty="0"/>
              <a:t>machine learning</a:t>
            </a:r>
            <a:r>
              <a:rPr lang="en-US" b="0" baseline="0" dirty="0"/>
              <a:t> and how to use it to make predictions in R</a:t>
            </a:r>
          </a:p>
          <a:p>
            <a:endParaRPr lang="en-US" b="0" baseline="0" dirty="0"/>
          </a:p>
          <a:p>
            <a:r>
              <a:rPr lang="en-US" b="0" baseline="0" dirty="0"/>
              <a:t>Finally, we’ll learn how to use R in practice (i.e. how to use R in production, create reproducible research, and I’ll share a few industry best practices)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b="1" baseline="0" dirty="0"/>
          </a:p>
        </p:txBody>
      </p:sp>
      <p:sp>
        <p:nvSpPr>
          <p:cNvPr id="4" name="Slide Number Placeholder 3"/>
          <p:cNvSpPr>
            <a:spLocks noGrp="1"/>
          </p:cNvSpPr>
          <p:nvPr>
            <p:ph type="sldNum" sz="quarter" idx="10"/>
          </p:nvPr>
        </p:nvSpPr>
        <p:spPr/>
        <p:txBody>
          <a:bodyPr/>
          <a:lstStyle/>
          <a:p>
            <a:fld id="{46CCA8AA-6E71-47FE-9319-37524BBB8E87}" type="slidenum">
              <a:rPr lang="en-US" smtClean="0"/>
              <a:t>5</a:t>
            </a:fld>
            <a:endParaRPr lang="en-US"/>
          </a:p>
        </p:txBody>
      </p:sp>
    </p:spTree>
    <p:extLst>
      <p:ext uri="{BB962C8B-B14F-4D97-AF65-F5344CB8AC3E}">
        <p14:creationId xmlns:p14="http://schemas.microsoft.com/office/powerpoint/2010/main" val="42157757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Bivariate</a:t>
            </a:r>
            <a:r>
              <a:rPr lang="en-US" b="1" baseline="0" dirty="0"/>
              <a:t> analysis</a:t>
            </a:r>
            <a:r>
              <a:rPr lang="en-US" baseline="0" dirty="0"/>
              <a:t>, is just a fancy term for two-variable analysis.</a:t>
            </a:r>
          </a:p>
          <a:p>
            <a:endParaRPr lang="en-US" baseline="0" dirty="0"/>
          </a:p>
          <a:p>
            <a:r>
              <a:rPr lang="en-US" baseline="0" dirty="0"/>
              <a:t>First, we have </a:t>
            </a:r>
            <a:r>
              <a:rPr lang="en-US" b="1" baseline="0" dirty="0"/>
              <a:t>qualitative</a:t>
            </a:r>
            <a:r>
              <a:rPr lang="en-US" baseline="0" dirty="0"/>
              <a:t> bivariate analysis (i.e. analysis of two </a:t>
            </a:r>
            <a:r>
              <a:rPr lang="en-US" b="1" baseline="0" dirty="0"/>
              <a:t>categorical </a:t>
            </a:r>
            <a:r>
              <a:rPr lang="en-US" baseline="0" dirty="0"/>
              <a:t>variables).</a:t>
            </a:r>
          </a:p>
          <a:p>
            <a:endParaRPr lang="en-US" baseline="0" dirty="0"/>
          </a:p>
          <a:p>
            <a:r>
              <a:rPr lang="en-US" baseline="0" dirty="0"/>
              <a:t>In qualitative bivariate analysis we’re typically interested in the </a:t>
            </a:r>
            <a:r>
              <a:rPr lang="en-US" b="1" baseline="0" dirty="0"/>
              <a:t>joint frequency </a:t>
            </a:r>
            <a:r>
              <a:rPr lang="en-US" baseline="0" dirty="0"/>
              <a:t>of observations across two categories.</a:t>
            </a:r>
          </a:p>
          <a:p>
            <a:endParaRPr lang="en-US" baseline="0" dirty="0"/>
          </a:p>
          <a:p>
            <a:r>
              <a:rPr lang="en-US" baseline="0" dirty="0"/>
              <a:t>We represent these joint frequencies in something called a contingency table (i.e. a two-dimensional frequency table).</a:t>
            </a:r>
          </a:p>
        </p:txBody>
      </p:sp>
      <p:sp>
        <p:nvSpPr>
          <p:cNvPr id="4" name="Slide Number Placeholder 3"/>
          <p:cNvSpPr>
            <a:spLocks noGrp="1"/>
          </p:cNvSpPr>
          <p:nvPr>
            <p:ph type="sldNum" sz="quarter" idx="10"/>
          </p:nvPr>
        </p:nvSpPr>
        <p:spPr/>
        <p:txBody>
          <a:bodyPr/>
          <a:lstStyle/>
          <a:p>
            <a:fld id="{46CCA8AA-6E71-47FE-9319-37524BBB8E87}" type="slidenum">
              <a:rPr lang="en-US" smtClean="0"/>
              <a:t>51</a:t>
            </a:fld>
            <a:endParaRPr lang="en-US"/>
          </a:p>
        </p:txBody>
      </p:sp>
    </p:spTree>
    <p:extLst>
      <p:ext uri="{BB962C8B-B14F-4D97-AF65-F5344CB8AC3E}">
        <p14:creationId xmlns:p14="http://schemas.microsoft.com/office/powerpoint/2010/main" val="8246361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Next, we have </a:t>
            </a:r>
            <a:r>
              <a:rPr lang="en-US" b="1" baseline="0" dirty="0"/>
              <a:t>quantitative </a:t>
            </a:r>
            <a:r>
              <a:rPr lang="en-US" baseline="0" dirty="0"/>
              <a:t>bivariate analysis (i.e. analysis of two </a:t>
            </a:r>
            <a:r>
              <a:rPr lang="en-US" b="1" baseline="0" dirty="0"/>
              <a:t>numeric </a:t>
            </a:r>
            <a:r>
              <a:rPr lang="en-US" baseline="0" dirty="0"/>
              <a:t>variables)</a:t>
            </a:r>
          </a:p>
          <a:p>
            <a:endParaRPr lang="en-US" baseline="0" dirty="0"/>
          </a:p>
          <a:p>
            <a:r>
              <a:rPr lang="en-US" baseline="0" dirty="0"/>
              <a:t>In quantitative bivariate analysis, we’re looking at the </a:t>
            </a:r>
            <a:r>
              <a:rPr lang="en-US" b="1" baseline="0" dirty="0"/>
              <a:t>relationship</a:t>
            </a:r>
            <a:r>
              <a:rPr lang="en-US" baseline="0" dirty="0"/>
              <a:t> between two variables.</a:t>
            </a:r>
          </a:p>
          <a:p>
            <a:endParaRPr lang="en-US" baseline="0" dirty="0"/>
          </a:p>
          <a:p>
            <a:r>
              <a:rPr lang="en-US" b="0" baseline="0" dirty="0"/>
              <a:t> - </a:t>
            </a:r>
            <a:r>
              <a:rPr lang="en-US" b="1" baseline="0" dirty="0"/>
              <a:t>Predictor</a:t>
            </a:r>
            <a:r>
              <a:rPr lang="en-US" b="0" baseline="0" dirty="0"/>
              <a:t> (</a:t>
            </a:r>
            <a:r>
              <a:rPr lang="en-US" baseline="0" dirty="0"/>
              <a:t>Independent)</a:t>
            </a:r>
          </a:p>
          <a:p>
            <a:endParaRPr lang="en-US" baseline="0" dirty="0"/>
          </a:p>
          <a:p>
            <a:r>
              <a:rPr lang="en-US" b="0" baseline="0" dirty="0"/>
              <a:t> - </a:t>
            </a:r>
            <a:r>
              <a:rPr lang="en-US" b="1" baseline="0" dirty="0"/>
              <a:t>Outcome</a:t>
            </a:r>
            <a:r>
              <a:rPr lang="en-US" baseline="0" dirty="0"/>
              <a:t> (Dependent)</a:t>
            </a:r>
          </a:p>
          <a:p>
            <a:endParaRPr lang="en-US" baseline="0" dirty="0"/>
          </a:p>
          <a:p>
            <a:r>
              <a:rPr lang="en-US" b="1" baseline="0" dirty="0"/>
              <a:t>Measures</a:t>
            </a:r>
            <a:r>
              <a:rPr lang="en-US" baseline="0" dirty="0"/>
              <a:t> include:</a:t>
            </a:r>
          </a:p>
          <a:p>
            <a:endParaRPr lang="en-US" baseline="0" dirty="0"/>
          </a:p>
          <a:p>
            <a:r>
              <a:rPr lang="en-US" baseline="0" dirty="0"/>
              <a:t> - </a:t>
            </a:r>
            <a:r>
              <a:rPr lang="en-US" b="1" baseline="0" dirty="0"/>
              <a:t>Covariance</a:t>
            </a:r>
            <a:r>
              <a:rPr lang="en-US" baseline="0" dirty="0"/>
              <a:t> – degree to which the two variables vary with one another</a:t>
            </a:r>
          </a:p>
          <a:p>
            <a:endParaRPr lang="en-US" baseline="0" dirty="0"/>
          </a:p>
          <a:p>
            <a:r>
              <a:rPr lang="en-US" baseline="0" dirty="0"/>
              <a:t> - </a:t>
            </a:r>
            <a:r>
              <a:rPr lang="en-US" b="1" baseline="0" dirty="0"/>
              <a:t>Correlation</a:t>
            </a:r>
            <a:r>
              <a:rPr lang="en-US" baseline="0" dirty="0"/>
              <a:t> – covariance on a standardized scale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52</a:t>
            </a:fld>
            <a:endParaRPr lang="en-US"/>
          </a:p>
        </p:txBody>
      </p:sp>
    </p:spTree>
    <p:extLst>
      <p:ext uri="{BB962C8B-B14F-4D97-AF65-F5344CB8AC3E}">
        <p14:creationId xmlns:p14="http://schemas.microsoft.com/office/powerpoint/2010/main" val="24920167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Then we have bivariate analysis for both a qualitative and a quantitative variable (i.e. analysis of both a </a:t>
            </a:r>
            <a:r>
              <a:rPr lang="en-US" b="1" baseline="0" dirty="0"/>
              <a:t>categorical and a numeric </a:t>
            </a:r>
            <a:r>
              <a:rPr lang="en-US" baseline="0" dirty="0"/>
              <a:t>variable)</a:t>
            </a:r>
          </a:p>
          <a:p>
            <a:endParaRPr lang="en-US" baseline="0" dirty="0"/>
          </a:p>
          <a:p>
            <a:r>
              <a:rPr lang="en-US" baseline="0" dirty="0"/>
              <a:t>In this type of analysis we’re typically interested in the </a:t>
            </a:r>
            <a:r>
              <a:rPr lang="en-US" b="0" baseline="0" dirty="0"/>
              <a:t>an </a:t>
            </a:r>
            <a:r>
              <a:rPr lang="en-US" b="1" baseline="0" dirty="0"/>
              <a:t>aggregate measure </a:t>
            </a:r>
            <a:r>
              <a:rPr lang="en-US" b="0" baseline="0" dirty="0"/>
              <a:t>of a </a:t>
            </a:r>
            <a:r>
              <a:rPr lang="en-US" b="1" baseline="0" dirty="0"/>
              <a:t>numeric variable </a:t>
            </a:r>
            <a:r>
              <a:rPr lang="en-US" b="0" baseline="0" dirty="0"/>
              <a:t>grouped by a </a:t>
            </a:r>
            <a:r>
              <a:rPr lang="en-US" b="1" baseline="0" dirty="0"/>
              <a:t>categorical variable</a:t>
            </a:r>
            <a:r>
              <a:rPr lang="en-US" b="0" baseline="0" dirty="0"/>
              <a:t>.</a:t>
            </a:r>
          </a:p>
          <a:p>
            <a:endParaRPr lang="en-US" baseline="0" dirty="0"/>
          </a:p>
          <a:p>
            <a:r>
              <a:rPr lang="en-US" b="1" baseline="0" dirty="0"/>
              <a:t>Measures</a:t>
            </a:r>
            <a:r>
              <a:rPr lang="en-US" baseline="0" dirty="0"/>
              <a:t> include:</a:t>
            </a:r>
          </a:p>
          <a:p>
            <a:endParaRPr lang="en-US" baseline="0" dirty="0"/>
          </a:p>
          <a:p>
            <a:r>
              <a:rPr lang="en-US" baseline="0" dirty="0"/>
              <a:t> - </a:t>
            </a:r>
            <a:r>
              <a:rPr lang="en-US" b="1" baseline="0" dirty="0"/>
              <a:t>Average</a:t>
            </a:r>
            <a:r>
              <a:rPr lang="en-US" baseline="0" dirty="0"/>
              <a:t> or arithmetic mean</a:t>
            </a:r>
          </a:p>
          <a:p>
            <a:endParaRPr lang="en-US" baseline="0" dirty="0"/>
          </a:p>
          <a:p>
            <a:r>
              <a:rPr lang="en-US" baseline="0" dirty="0"/>
              <a:t> - </a:t>
            </a:r>
            <a:r>
              <a:rPr lang="en-US" b="1" baseline="0" dirty="0"/>
              <a:t>Sum </a:t>
            </a:r>
            <a:r>
              <a:rPr lang="en-US" baseline="0" dirty="0"/>
              <a:t>or total </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53</a:t>
            </a:fld>
            <a:endParaRPr lang="en-US"/>
          </a:p>
        </p:txBody>
      </p:sp>
    </p:spTree>
    <p:extLst>
      <p:ext uri="{BB962C8B-B14F-4D97-AF65-F5344CB8AC3E}">
        <p14:creationId xmlns:p14="http://schemas.microsoft.com/office/powerpoint/2010/main" val="116336146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Finally, we have multivariate analysis, which generically means the analysis of many variables.</a:t>
            </a:r>
          </a:p>
          <a:p>
            <a:endParaRPr lang="en-US" baseline="0" dirty="0"/>
          </a:p>
          <a:p>
            <a:r>
              <a:rPr lang="en-US" baseline="0" dirty="0"/>
              <a:t>However, in statistics, multivariate analysis has a more precise meaning than just the analysis of many variables.</a:t>
            </a:r>
          </a:p>
          <a:p>
            <a:endParaRPr lang="en-US" baseline="0" dirty="0"/>
          </a:p>
          <a:p>
            <a:r>
              <a:rPr lang="en-US" baseline="0" dirty="0"/>
              <a:t>The distinction is a bit difficult to explain, so I think we’ll skip it for today.</a:t>
            </a:r>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54</a:t>
            </a:fld>
            <a:endParaRPr lang="en-US"/>
          </a:p>
        </p:txBody>
      </p:sp>
    </p:spTree>
    <p:extLst>
      <p:ext uri="{BB962C8B-B14F-4D97-AF65-F5344CB8AC3E}">
        <p14:creationId xmlns:p14="http://schemas.microsoft.com/office/powerpoint/2010/main" val="8836852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Now lets switch gears and take a look at a </a:t>
            </a:r>
            <a:r>
              <a:rPr lang="en-US" b="1" baseline="0" dirty="0"/>
              <a:t>demo</a:t>
            </a:r>
            <a:r>
              <a:rPr lang="en-US" baseline="0" dirty="0"/>
              <a:t> of descriptive statistics.</a:t>
            </a:r>
          </a:p>
          <a:p>
            <a:endParaRPr lang="en-US" baseline="0" dirty="0"/>
          </a:p>
          <a:p>
            <a:r>
              <a:rPr lang="en-US" dirty="0"/>
              <a:t>So our coworker Joe</a:t>
            </a:r>
            <a:r>
              <a:rPr lang="en-US" baseline="0" dirty="0"/>
              <a:t> is now </a:t>
            </a:r>
            <a:r>
              <a:rPr lang="en-US" b="1" baseline="0" dirty="0"/>
              <a:t>CFO</a:t>
            </a:r>
            <a:r>
              <a:rPr lang="en-US" baseline="0" dirty="0"/>
              <a:t> of our low-budget Hollywood B-movie studio.</a:t>
            </a:r>
          </a:p>
          <a:p>
            <a:endParaRPr lang="en-US" baseline="0" dirty="0"/>
          </a:p>
          <a:p>
            <a:r>
              <a:rPr lang="en-US" baseline="0" dirty="0"/>
              <a:t>He really wants to </a:t>
            </a:r>
            <a:r>
              <a:rPr lang="en-US" b="1" baseline="0" dirty="0"/>
              <a:t>impress </a:t>
            </a:r>
            <a:r>
              <a:rPr lang="en-US" baseline="0" dirty="0"/>
              <a:t>the board of directors and show them that he’s got what it takes to make good financial decisions.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55</a:t>
            </a:fld>
            <a:endParaRPr lang="en-US"/>
          </a:p>
        </p:txBody>
      </p:sp>
    </p:spTree>
    <p:extLst>
      <p:ext uri="{BB962C8B-B14F-4D97-AF65-F5344CB8AC3E}">
        <p14:creationId xmlns:p14="http://schemas.microsoft.com/office/powerpoint/2010/main" val="26476703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While we’re having drinks together at the bar, Joe tells us that he’s come up with a great </a:t>
            </a:r>
            <a:r>
              <a:rPr lang="en-US" b="1" baseline="0" dirty="0"/>
              <a:t>idea</a:t>
            </a:r>
            <a:r>
              <a:rPr lang="en-US" baseline="0" dirty="0"/>
              <a:t> to make a new, highly profitable, low-budget, </a:t>
            </a:r>
            <a:r>
              <a:rPr lang="en-US" b="1" baseline="0" dirty="0"/>
              <a:t>b-movie</a:t>
            </a:r>
            <a:r>
              <a:rPr lang="en-US" baseline="0" dirty="0"/>
              <a:t> for the studio.</a:t>
            </a:r>
          </a:p>
          <a:p>
            <a:endParaRPr lang="en-US" baseline="0" dirty="0"/>
          </a:p>
          <a:p>
            <a:r>
              <a:rPr lang="en-US" baseline="0" dirty="0"/>
              <a:t>He says he’s been watching a lot of movies lately, and he thinks that the movie industry, is just dying for an avant-garde, </a:t>
            </a:r>
          </a:p>
          <a:p>
            <a:r>
              <a:rPr lang="en-US" baseline="0" dirty="0"/>
              <a:t>  [1] Sci-Fi, </a:t>
            </a:r>
          </a:p>
          <a:p>
            <a:r>
              <a:rPr lang="en-US" baseline="0" dirty="0"/>
              <a:t>  [2] Western, </a:t>
            </a:r>
          </a:p>
          <a:p>
            <a:r>
              <a:rPr lang="en-US" baseline="0" dirty="0"/>
              <a:t>  [3] Musical… that’s an </a:t>
            </a:r>
          </a:p>
          <a:p>
            <a:r>
              <a:rPr lang="en-US" baseline="0" dirty="0"/>
              <a:t>  [4] R-rated </a:t>
            </a:r>
          </a:p>
          <a:p>
            <a:r>
              <a:rPr lang="en-US" baseline="0" dirty="0"/>
              <a:t>  [5] 3-hour epic!</a:t>
            </a:r>
          </a:p>
          <a:p>
            <a:endParaRPr lang="en-US" baseline="0" dirty="0"/>
          </a:p>
          <a:p>
            <a:r>
              <a:rPr lang="en-US" baseline="0" dirty="0"/>
              <a:t>He says the critics will hate it, but the audiences will love it, and he </a:t>
            </a:r>
            <a:r>
              <a:rPr lang="en-US" b="1" baseline="0" dirty="0"/>
              <a:t>predicts</a:t>
            </a:r>
            <a:r>
              <a:rPr lang="en-US" baseline="0" dirty="0"/>
              <a:t> that the box office revenue will be off the charts… </a:t>
            </a:r>
          </a:p>
          <a:p>
            <a:endParaRPr lang="en-US" baseline="0" dirty="0"/>
          </a:p>
          <a:p>
            <a:r>
              <a:rPr lang="en-US" baseline="0" dirty="0"/>
              <a:t>Well, we’re a </a:t>
            </a:r>
            <a:r>
              <a:rPr lang="en-US" b="1" baseline="0" dirty="0"/>
              <a:t>science-y</a:t>
            </a:r>
            <a:r>
              <a:rPr lang="en-US" baseline="0" dirty="0"/>
              <a:t> kind of person… and so we’re a bit </a:t>
            </a:r>
            <a:r>
              <a:rPr lang="en-US" b="1" baseline="0" dirty="0"/>
              <a:t>skeptical</a:t>
            </a:r>
            <a:r>
              <a:rPr lang="en-US" baseline="0" dirty="0"/>
              <a:t> of Joe’s claim.</a:t>
            </a:r>
          </a:p>
          <a:p>
            <a:endParaRPr lang="en-US" baseline="0" dirty="0"/>
          </a:p>
          <a:p>
            <a:r>
              <a:rPr lang="en-US" baseline="0" dirty="0"/>
              <a:t>In addition, we just so happen to have our laptop, and the movies data set at the bar with us… like any </a:t>
            </a:r>
            <a:r>
              <a:rPr lang="en-US" b="1" baseline="0" dirty="0"/>
              <a:t>good programmer </a:t>
            </a:r>
            <a:r>
              <a:rPr lang="en-US" baseline="0" dirty="0"/>
              <a:t>would.</a:t>
            </a:r>
          </a:p>
          <a:p>
            <a:endParaRPr lang="en-US" baseline="0" dirty="0"/>
          </a:p>
          <a:p>
            <a:r>
              <a:rPr lang="en-US" baseline="0" dirty="0"/>
              <a:t>So let’s try to see if joe’s </a:t>
            </a:r>
            <a:r>
              <a:rPr lang="en-US" b="1" baseline="0" dirty="0"/>
              <a:t>claim</a:t>
            </a:r>
            <a:r>
              <a:rPr lang="en-US" baseline="0" dirty="0"/>
              <a:t> holds any water, by determining which types of movies, brought in the highest box office revenue, from 2000 to 2015.</a:t>
            </a:r>
          </a:p>
          <a:p>
            <a:endParaRPr lang="en-US" baseline="0" dirty="0"/>
          </a:p>
          <a:p>
            <a:r>
              <a:rPr lang="en-US" baseline="0" dirty="0"/>
              <a:t>… and if Joe’s avant-garde, 3-hour, R-Rated, Sci-Fi, Western, Musical might be a box-office </a:t>
            </a:r>
            <a:r>
              <a:rPr lang="en-US" b="1" baseline="0" dirty="0"/>
              <a:t>hit</a:t>
            </a:r>
            <a:r>
              <a:rPr lang="en-US" baseline="0" dirty="0"/>
              <a:t> or a </a:t>
            </a:r>
            <a:r>
              <a:rPr lang="en-US" b="1" baseline="0" dirty="0"/>
              <a:t>disaster</a:t>
            </a:r>
            <a:r>
              <a:rPr lang="en-US" baseline="0" dirty="0"/>
              <a:t>.</a:t>
            </a:r>
          </a:p>
        </p:txBody>
      </p:sp>
      <p:sp>
        <p:nvSpPr>
          <p:cNvPr id="4" name="Slide Number Placeholder 3"/>
          <p:cNvSpPr>
            <a:spLocks noGrp="1"/>
          </p:cNvSpPr>
          <p:nvPr>
            <p:ph type="sldNum" sz="quarter" idx="10"/>
          </p:nvPr>
        </p:nvSpPr>
        <p:spPr/>
        <p:txBody>
          <a:bodyPr/>
          <a:lstStyle/>
          <a:p>
            <a:fld id="{46CCA8AA-6E71-47FE-9319-37524BBB8E87}" type="slidenum">
              <a:rPr lang="en-US" smtClean="0"/>
              <a:t>56</a:t>
            </a:fld>
            <a:endParaRPr lang="en-US"/>
          </a:p>
        </p:txBody>
      </p:sp>
    </p:spTree>
    <p:extLst>
      <p:ext uri="{BB962C8B-B14F-4D97-AF65-F5344CB8AC3E}">
        <p14:creationId xmlns:p14="http://schemas.microsoft.com/office/powerpoint/2010/main" val="3013550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57</a:t>
            </a:fld>
            <a:endParaRPr lang="en-US"/>
          </a:p>
        </p:txBody>
      </p:sp>
    </p:spTree>
    <p:extLst>
      <p:ext uri="{BB962C8B-B14F-4D97-AF65-F5344CB8AC3E}">
        <p14:creationId xmlns:p14="http://schemas.microsoft.com/office/powerpoint/2010/main" val="2085106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58</a:t>
            </a:fld>
            <a:endParaRPr lang="en-US"/>
          </a:p>
        </p:txBody>
      </p:sp>
    </p:spTree>
    <p:extLst>
      <p:ext uri="{BB962C8B-B14F-4D97-AF65-F5344CB8AC3E}">
        <p14:creationId xmlns:p14="http://schemas.microsoft.com/office/powerpoint/2010/main" val="15155630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conclude,</a:t>
            </a:r>
            <a:r>
              <a:rPr lang="en-US" baseline="0" dirty="0"/>
              <a:t> with our back-of-the-napkin </a:t>
            </a:r>
            <a:r>
              <a:rPr lang="en-US" b="1" baseline="0" dirty="0"/>
              <a:t>guesstimate</a:t>
            </a:r>
            <a:r>
              <a:rPr lang="en-US" baseline="0" dirty="0"/>
              <a:t>, that Joe’s 3-hour, R-rated, Sci-fi, Western, Musical might not be such a good idea.</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and that a PG-rated fantasy action/adventure movie might be a </a:t>
            </a:r>
            <a:r>
              <a:rPr lang="en-US" b="1" baseline="0" dirty="0"/>
              <a:t>safer bet</a:t>
            </a:r>
            <a:r>
              <a:rPr lang="en-US" baseline="0" dirty="0"/>
              <a:t>, than.</a:t>
            </a:r>
          </a:p>
          <a:p>
            <a:endParaRPr lang="en-US" baseline="0" dirty="0"/>
          </a:p>
          <a:p>
            <a:r>
              <a:rPr lang="en-US" baseline="0" dirty="0"/>
              <a:t>… provided that Joe’s only </a:t>
            </a:r>
            <a:r>
              <a:rPr lang="en-US" b="1" baseline="0" dirty="0"/>
              <a:t>goal </a:t>
            </a:r>
            <a:r>
              <a:rPr lang="en-US" baseline="0" dirty="0"/>
              <a:t>is to maximize box office revenue.</a:t>
            </a:r>
          </a:p>
          <a:p>
            <a:endParaRPr lang="en-US" baseline="0" dirty="0"/>
          </a:p>
          <a:p>
            <a:r>
              <a:rPr lang="en-US" baseline="0" dirty="0"/>
              <a:t>So we walk Joe through our analysis… </a:t>
            </a:r>
          </a:p>
          <a:p>
            <a:endParaRPr lang="en-US" baseline="0" dirty="0"/>
          </a:p>
          <a:p>
            <a:r>
              <a:rPr lang="en-US" baseline="0" dirty="0"/>
              <a:t>[1] he realizes we may have just saved him from a big financial </a:t>
            </a:r>
            <a:r>
              <a:rPr lang="en-US" b="1" baseline="0" dirty="0"/>
              <a:t>disaster</a:t>
            </a:r>
            <a:r>
              <a:rPr lang="en-US" baseline="0" dirty="0"/>
              <a:t>…</a:t>
            </a:r>
          </a:p>
          <a:p>
            <a:endParaRPr lang="en-US" dirty="0"/>
          </a:p>
          <a:p>
            <a:r>
              <a:rPr lang="en-US" baseline="0" dirty="0"/>
              <a:t>In addition, it’s important to note that we’re having a bit of fun with this analysis.</a:t>
            </a:r>
          </a:p>
          <a:p>
            <a:endParaRPr lang="en-US" baseline="0" dirty="0"/>
          </a:p>
          <a:p>
            <a:r>
              <a:rPr lang="en-US" baseline="0" dirty="0"/>
              <a:t>Movies are a very complex form of art, and audience preference for movies, is even more complex, and changes from year to year.</a:t>
            </a:r>
          </a:p>
          <a:p>
            <a:endParaRPr lang="en-US" baseline="0" dirty="0"/>
          </a:p>
          <a:p>
            <a:r>
              <a:rPr lang="en-US" baseline="0" dirty="0">
                <a:solidFill>
                  <a:srgbClr val="C00000"/>
                </a:solidFill>
              </a:rPr>
              <a:t>While we can use our movies data set to say what happened in the past, attempting to predict whether a movie will perform well at the box office, is a more complex task, and well beyond the scope of the analyses we will be performing in this workshop.</a:t>
            </a:r>
          </a:p>
          <a:p>
            <a:endParaRPr lang="en-US" dirty="0"/>
          </a:p>
          <a:p>
            <a:endParaRPr lang="en-US" dirty="0"/>
          </a:p>
          <a:p>
            <a:r>
              <a:rPr lang="en-US" dirty="0"/>
              <a:t>[Pause]</a:t>
            </a:r>
          </a:p>
        </p:txBody>
      </p:sp>
      <p:sp>
        <p:nvSpPr>
          <p:cNvPr id="4" name="Slide Number Placeholder 3"/>
          <p:cNvSpPr>
            <a:spLocks noGrp="1"/>
          </p:cNvSpPr>
          <p:nvPr>
            <p:ph type="sldNum" sz="quarter" idx="10"/>
          </p:nvPr>
        </p:nvSpPr>
        <p:spPr/>
        <p:txBody>
          <a:bodyPr/>
          <a:lstStyle/>
          <a:p>
            <a:fld id="{46CCA8AA-6E71-47FE-9319-37524BBB8E87}" type="slidenum">
              <a:rPr lang="en-US" smtClean="0"/>
              <a:t>59</a:t>
            </a:fld>
            <a:endParaRPr lang="en-US"/>
          </a:p>
        </p:txBody>
      </p:sp>
    </p:spTree>
    <p:extLst>
      <p:ext uri="{BB962C8B-B14F-4D97-AF65-F5344CB8AC3E}">
        <p14:creationId xmlns:p14="http://schemas.microsoft.com/office/powerpoint/2010/main" val="34596129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let’s take a look at </a:t>
            </a:r>
            <a:r>
              <a:rPr lang="en-US" b="1" dirty="0"/>
              <a:t>data visualization</a:t>
            </a:r>
            <a:r>
              <a:rPr lang="en-US" dirty="0"/>
              <a:t>.</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60</a:t>
            </a:fld>
            <a:endParaRPr lang="en-US"/>
          </a:p>
        </p:txBody>
      </p:sp>
    </p:spTree>
    <p:extLst>
      <p:ext uri="{BB962C8B-B14F-4D97-AF65-F5344CB8AC3E}">
        <p14:creationId xmlns:p14="http://schemas.microsoft.com/office/powerpoint/2010/main" val="298603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you might</a:t>
            </a:r>
            <a:r>
              <a:rPr lang="en-US" baseline="0" dirty="0"/>
              <a:t> be thinking to yourself, “I’m not a statistician or a data scientist”, so </a:t>
            </a:r>
            <a:r>
              <a:rPr lang="en-US" b="1" baseline="0" dirty="0"/>
              <a:t>how does this apply to me</a:t>
            </a:r>
            <a:r>
              <a:rPr lang="en-US" baseline="0" dirty="0"/>
              <a:t>?  </a:t>
            </a:r>
          </a:p>
          <a:p>
            <a:endParaRPr lang="en-US" baseline="0" dirty="0"/>
          </a:p>
          <a:p>
            <a:r>
              <a:rPr lang="en-US" baseline="0" dirty="0"/>
              <a:t>Well, as a software developer, </a:t>
            </a:r>
            <a:r>
              <a:rPr lang="en-US" b="1" baseline="0" dirty="0"/>
              <a:t>I often</a:t>
            </a:r>
            <a:r>
              <a:rPr lang="en-US" baseline="0" dirty="0"/>
              <a:t>:</a:t>
            </a:r>
          </a:p>
          <a:p>
            <a:endParaRPr lang="en-US" baseline="0" dirty="0"/>
          </a:p>
          <a:p>
            <a:r>
              <a:rPr lang="en-US" dirty="0"/>
              <a:t>…</a:t>
            </a:r>
          </a:p>
          <a:p>
            <a:endParaRPr lang="en-US" dirty="0"/>
          </a:p>
          <a:p>
            <a:r>
              <a:rPr lang="en-US" dirty="0"/>
              <a:t>In reality,</a:t>
            </a:r>
            <a:r>
              <a:rPr lang="en-US" baseline="0" dirty="0"/>
              <a:t> we’re constantly working with data as software developers. </a:t>
            </a:r>
          </a:p>
          <a:p>
            <a:endParaRPr lang="en-US" baseline="0" dirty="0"/>
          </a:p>
          <a:p>
            <a:r>
              <a:rPr lang="en-US" baseline="0" dirty="0"/>
              <a:t>So having the skills necessary to transform data into actionable insight is a great skill to have.</a:t>
            </a:r>
            <a:endParaRPr lang="en-US" dirty="0"/>
          </a:p>
          <a:p>
            <a:endParaRPr lang="en-US" dirty="0"/>
          </a:p>
          <a:p>
            <a:r>
              <a:rPr lang="en-US" dirty="0"/>
              <a:t>In addition,</a:t>
            </a:r>
            <a:r>
              <a:rPr lang="en-US" baseline="0" dirty="0"/>
              <a:t> </a:t>
            </a:r>
            <a:r>
              <a:rPr lang="en-US" dirty="0"/>
              <a:t>It’s a lot easier to </a:t>
            </a:r>
            <a:r>
              <a:rPr lang="en-US" b="1" dirty="0"/>
              <a:t>convince your boss </a:t>
            </a:r>
            <a:r>
              <a:rPr lang="en-US" dirty="0"/>
              <a:t>that your</a:t>
            </a:r>
            <a:r>
              <a:rPr lang="en-US" baseline="0" dirty="0"/>
              <a:t> idea is a good one if you can show them solid empirical evidence to back your claim.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a:t>
            </a:fld>
            <a:endParaRPr lang="en-US"/>
          </a:p>
        </p:txBody>
      </p:sp>
    </p:spTree>
    <p:extLst>
      <p:ext uri="{BB962C8B-B14F-4D97-AF65-F5344CB8AC3E}">
        <p14:creationId xmlns:p14="http://schemas.microsoft.com/office/powerpoint/2010/main" val="21177615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Data visualization is</a:t>
            </a:r>
            <a:r>
              <a:rPr lang="en-US" baseline="0" dirty="0"/>
              <a:t> the </a:t>
            </a:r>
            <a:r>
              <a:rPr lang="en-US" b="1" baseline="0" dirty="0"/>
              <a:t>representation </a:t>
            </a:r>
            <a:r>
              <a:rPr lang="en-US" b="0" baseline="0" dirty="0"/>
              <a:t>of data via </a:t>
            </a:r>
            <a:r>
              <a:rPr lang="en-US" b="1" baseline="0" dirty="0"/>
              <a:t>visual means</a:t>
            </a:r>
            <a:r>
              <a:rPr lang="en-US" baseline="0" dirty="0"/>
              <a:t>.  </a:t>
            </a:r>
          </a:p>
          <a:p>
            <a:endParaRPr lang="en-US" baseline="0" dirty="0"/>
          </a:p>
          <a:p>
            <a:r>
              <a:rPr lang="en-US" baseline="0" dirty="0"/>
              <a:t>We do this because the </a:t>
            </a:r>
            <a:r>
              <a:rPr lang="en-US" b="1" baseline="0" dirty="0"/>
              <a:t>h</a:t>
            </a:r>
            <a:r>
              <a:rPr lang="en-US" b="1" dirty="0"/>
              <a:t>uman brain </a:t>
            </a:r>
            <a:r>
              <a:rPr lang="en-US" dirty="0"/>
              <a:t>is exceptionally good at </a:t>
            </a:r>
            <a:r>
              <a:rPr lang="en-US" b="1" dirty="0"/>
              <a:t>visual pattern recognition</a:t>
            </a:r>
            <a:r>
              <a:rPr lang="en-US" b="0" dirty="0"/>
              <a:t>.</a:t>
            </a:r>
            <a:endParaRPr lang="en-US" b="1" dirty="0"/>
          </a:p>
          <a:p>
            <a:endParaRPr lang="en-US" dirty="0"/>
          </a:p>
          <a:p>
            <a:r>
              <a:rPr lang="en-US" dirty="0"/>
              <a:t>The idea is to </a:t>
            </a:r>
            <a:r>
              <a:rPr lang="en-US" b="1" dirty="0"/>
              <a:t>map dimensions </a:t>
            </a:r>
            <a:r>
              <a:rPr lang="en-US" dirty="0"/>
              <a:t>of data to </a:t>
            </a:r>
            <a:r>
              <a:rPr lang="en-US" b="1" dirty="0"/>
              <a:t>visual characteristics</a:t>
            </a:r>
            <a:r>
              <a:rPr lang="en-US" dirty="0"/>
              <a:t>:</a:t>
            </a:r>
          </a:p>
          <a:p>
            <a:r>
              <a:rPr lang="en-US" baseline="0" dirty="0"/>
              <a:t> - </a:t>
            </a:r>
            <a:r>
              <a:rPr lang="en-US" dirty="0"/>
              <a:t>Location</a:t>
            </a:r>
          </a:p>
          <a:p>
            <a:r>
              <a:rPr lang="en-US" dirty="0"/>
              <a:t> - Color</a:t>
            </a:r>
          </a:p>
          <a:p>
            <a:r>
              <a:rPr lang="en-US" baseline="0" dirty="0"/>
              <a:t> - </a:t>
            </a:r>
            <a:r>
              <a:rPr lang="en-US" dirty="0"/>
              <a:t>Size</a:t>
            </a:r>
          </a:p>
          <a:p>
            <a:r>
              <a:rPr lang="en-US" baseline="0" dirty="0"/>
              <a:t> - </a:t>
            </a:r>
            <a:r>
              <a:rPr lang="en-US" dirty="0"/>
              <a:t>Shape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61</a:t>
            </a:fld>
            <a:endParaRPr lang="en-US"/>
          </a:p>
        </p:txBody>
      </p:sp>
    </p:spTree>
    <p:extLst>
      <p:ext uri="{BB962C8B-B14F-4D97-AF65-F5344CB8AC3E}">
        <p14:creationId xmlns:p14="http://schemas.microsoft.com/office/powerpoint/2010/main" val="10315815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If we look at this </a:t>
            </a:r>
            <a:r>
              <a:rPr lang="en-US" b="1" baseline="0" dirty="0"/>
              <a:t>table</a:t>
            </a:r>
            <a:r>
              <a:rPr lang="en-US" baseline="0" dirty="0"/>
              <a:t>, it’s a bit difficult to quickly determine if we sold more salads or more pizza.</a:t>
            </a:r>
          </a:p>
          <a:p>
            <a:endParaRPr lang="en-US" baseline="0" dirty="0"/>
          </a:p>
          <a:p>
            <a:r>
              <a:rPr lang="en-US" baseline="0" dirty="0"/>
              <a:t>However, if we look at this </a:t>
            </a:r>
            <a:r>
              <a:rPr lang="en-US" b="1" baseline="0" dirty="0"/>
              <a:t>chart</a:t>
            </a:r>
            <a:r>
              <a:rPr lang="en-US" baseline="0" dirty="0"/>
              <a:t>, we can quickly see that we sold way more </a:t>
            </a:r>
            <a:r>
              <a:rPr lang="en-US" b="0" baseline="0" dirty="0"/>
              <a:t>pizza than salads.</a:t>
            </a:r>
          </a:p>
          <a:p>
            <a:endParaRPr lang="en-US" b="0" baseline="0" dirty="0"/>
          </a:p>
          <a:p>
            <a:r>
              <a:rPr lang="en-US" b="0" baseline="0" dirty="0"/>
              <a:t>Data visualizations allow us to </a:t>
            </a:r>
            <a:r>
              <a:rPr lang="en-US" b="1" baseline="0" dirty="0"/>
              <a:t>quickly</a:t>
            </a:r>
            <a:r>
              <a:rPr lang="en-US" b="0" baseline="0" dirty="0"/>
              <a:t> </a:t>
            </a:r>
            <a:r>
              <a:rPr lang="en-US" b="1" baseline="0" dirty="0"/>
              <a:t>see patterns </a:t>
            </a:r>
            <a:r>
              <a:rPr lang="en-US" b="0" baseline="0" dirty="0"/>
              <a:t>in data that might take us longer using numerical analysis techniques.</a:t>
            </a:r>
            <a:endParaRPr lang="en-US" baseline="0" dirty="0"/>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62</a:t>
            </a:fld>
            <a:endParaRPr lang="en-US"/>
          </a:p>
        </p:txBody>
      </p:sp>
    </p:spTree>
    <p:extLst>
      <p:ext uri="{BB962C8B-B14F-4D97-AF65-F5344CB8AC3E}">
        <p14:creationId xmlns:p14="http://schemas.microsoft.com/office/powerpoint/2010/main" val="265257611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again, there are </a:t>
            </a:r>
            <a:r>
              <a:rPr lang="en-US" b="1" dirty="0"/>
              <a:t>various types </a:t>
            </a:r>
            <a:r>
              <a:rPr lang="en-US" b="0" dirty="0"/>
              <a:t>of data visualizations </a:t>
            </a:r>
            <a:r>
              <a:rPr lang="en-US" dirty="0"/>
              <a:t>we can do, which are dependent upon:</a:t>
            </a:r>
          </a:p>
          <a:p>
            <a:endParaRPr lang="en-US" dirty="0"/>
          </a:p>
          <a:p>
            <a:r>
              <a:rPr lang="en-US" b="1" dirty="0"/>
              <a:t>Number</a:t>
            </a:r>
            <a:r>
              <a:rPr lang="en-US" dirty="0"/>
              <a:t> of variables:</a:t>
            </a:r>
          </a:p>
          <a:p>
            <a:endParaRPr lang="en-US" baseline="0" dirty="0"/>
          </a:p>
          <a:p>
            <a:r>
              <a:rPr lang="en-US" baseline="0" dirty="0"/>
              <a:t> - </a:t>
            </a:r>
            <a:r>
              <a:rPr lang="en-US" dirty="0"/>
              <a:t>Univariate</a:t>
            </a:r>
          </a:p>
          <a:p>
            <a:endParaRPr lang="en-US" baseline="0" dirty="0"/>
          </a:p>
          <a:p>
            <a:r>
              <a:rPr lang="en-US" baseline="0" dirty="0"/>
              <a:t> - </a:t>
            </a:r>
            <a:r>
              <a:rPr lang="en-US" dirty="0"/>
              <a:t>Bivariate</a:t>
            </a:r>
          </a:p>
          <a:p>
            <a:endParaRPr lang="en-US" baseline="0" dirty="0"/>
          </a:p>
          <a:p>
            <a:r>
              <a:rPr lang="en-US" baseline="0" dirty="0"/>
              <a:t> - </a:t>
            </a:r>
            <a:r>
              <a:rPr lang="en-US" dirty="0"/>
              <a:t>Multivariate</a:t>
            </a:r>
          </a:p>
          <a:p>
            <a:endParaRPr lang="en-US" dirty="0"/>
          </a:p>
          <a:p>
            <a:r>
              <a:rPr lang="en-US" b="1" dirty="0"/>
              <a:t>Type</a:t>
            </a:r>
            <a:r>
              <a:rPr lang="en-US" dirty="0"/>
              <a:t> of variables:</a:t>
            </a:r>
          </a:p>
          <a:p>
            <a:endParaRPr lang="en-US" dirty="0"/>
          </a:p>
          <a:p>
            <a:r>
              <a:rPr lang="en-US" baseline="0" dirty="0"/>
              <a:t> - </a:t>
            </a:r>
            <a:r>
              <a:rPr lang="en-US" b="1" dirty="0"/>
              <a:t>Qualitative</a:t>
            </a:r>
            <a:r>
              <a:rPr lang="en-US" dirty="0"/>
              <a:t> </a:t>
            </a:r>
            <a:r>
              <a:rPr lang="en-US" baseline="0" dirty="0"/>
              <a:t> - </a:t>
            </a:r>
            <a:r>
              <a:rPr lang="en-US" dirty="0"/>
              <a:t>Categorical</a:t>
            </a:r>
          </a:p>
          <a:p>
            <a:endParaRPr lang="en-US" baseline="0" dirty="0"/>
          </a:p>
          <a:p>
            <a:r>
              <a:rPr lang="en-US" baseline="0" dirty="0"/>
              <a:t> - </a:t>
            </a:r>
            <a:r>
              <a:rPr lang="en-US" b="1" dirty="0"/>
              <a:t>Quantitative</a:t>
            </a:r>
            <a:r>
              <a:rPr lang="en-US" dirty="0"/>
              <a:t> – Numerical</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[Pause]</a:t>
            </a:r>
          </a:p>
          <a:p>
            <a:endParaRPr lang="en-US"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63</a:t>
            </a:fld>
            <a:endParaRPr lang="en-US"/>
          </a:p>
        </p:txBody>
      </p:sp>
    </p:spTree>
    <p:extLst>
      <p:ext uri="{BB962C8B-B14F-4D97-AF65-F5344CB8AC3E}">
        <p14:creationId xmlns:p14="http://schemas.microsoft.com/office/powerpoint/2010/main" val="38797001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So our coworker and </a:t>
            </a:r>
            <a:r>
              <a:rPr lang="en-US" b="0" baseline="0" dirty="0"/>
              <a:t>CFO</a:t>
            </a:r>
            <a:r>
              <a:rPr lang="en-US" baseline="0" dirty="0"/>
              <a:t> Joe says to us “</a:t>
            </a:r>
            <a:r>
              <a:rPr lang="en-US" baseline="0" dirty="0" err="1"/>
              <a:t>ya</a:t>
            </a:r>
            <a:r>
              <a:rPr lang="en-US" baseline="0" dirty="0"/>
              <a:t> know, I’m not really much of a </a:t>
            </a:r>
            <a:r>
              <a:rPr lang="en-US" b="1" baseline="0" dirty="0"/>
              <a:t>numbers guy</a:t>
            </a:r>
            <a:r>
              <a:rPr lang="en-US" baseline="0" dirty="0"/>
              <a:t>, and I’m </a:t>
            </a:r>
            <a:r>
              <a:rPr lang="en-US" baseline="0" dirty="0" err="1"/>
              <a:t>kinda</a:t>
            </a:r>
            <a:r>
              <a:rPr lang="en-US" baseline="0" dirty="0"/>
              <a:t> </a:t>
            </a:r>
            <a:r>
              <a:rPr lang="en-US" b="1" baseline="0" dirty="0"/>
              <a:t>drunk</a:t>
            </a:r>
            <a:r>
              <a:rPr lang="en-US" baseline="0" dirty="0"/>
              <a:t>. “</a:t>
            </a:r>
          </a:p>
          <a:p>
            <a:endParaRPr lang="en-US" baseline="0" dirty="0"/>
          </a:p>
          <a:p>
            <a:r>
              <a:rPr lang="en-US" baseline="0" dirty="0"/>
              <a:t>… “But if you could show me a </a:t>
            </a:r>
            <a:r>
              <a:rPr lang="en-US" b="1" baseline="0" dirty="0"/>
              <a:t>chart </a:t>
            </a:r>
            <a:r>
              <a:rPr lang="en-US" b="0" baseline="0" dirty="0"/>
              <a:t>or a </a:t>
            </a:r>
            <a:r>
              <a:rPr lang="en-US" b="1" baseline="0" dirty="0"/>
              <a:t>graph</a:t>
            </a:r>
            <a:r>
              <a:rPr lang="en-US" baseline="0" dirty="0"/>
              <a:t>, I think you could convince me that my movie is a bad idea.”</a:t>
            </a:r>
          </a:p>
          <a:p>
            <a:endParaRPr lang="en-US" baseline="0" dirty="0"/>
          </a:p>
          <a:p>
            <a:r>
              <a:rPr lang="en-US" baseline="0" dirty="0"/>
              <a:t>So we’re going to help Joe once again by trying to show the </a:t>
            </a:r>
            <a:r>
              <a:rPr lang="en-US" b="1" baseline="0" dirty="0"/>
              <a:t>same information </a:t>
            </a:r>
            <a:r>
              <a:rPr lang="en-US" baseline="0" dirty="0"/>
              <a:t>in a </a:t>
            </a:r>
            <a:r>
              <a:rPr lang="en-US" b="1" baseline="0" dirty="0"/>
              <a:t>visual way</a:t>
            </a:r>
            <a:r>
              <a:rPr lang="en-US" baseline="0" dirty="0"/>
              <a:t>.</a:t>
            </a:r>
          </a:p>
          <a:p>
            <a:endParaRPr lang="en-US" baseline="0" dirty="0"/>
          </a:p>
          <a:p>
            <a:r>
              <a:rPr lang="en-US" baseline="0" dirty="0"/>
              <a:t>… and try to convince him that he should probably </a:t>
            </a:r>
            <a:r>
              <a:rPr lang="en-US" b="1" baseline="0" dirty="0"/>
              <a:t>focus </a:t>
            </a:r>
            <a:r>
              <a:rPr lang="en-US" baseline="0" dirty="0"/>
              <a:t>on a </a:t>
            </a:r>
            <a:r>
              <a:rPr lang="en-US" b="1" baseline="0" dirty="0"/>
              <a:t>new movie</a:t>
            </a:r>
            <a:r>
              <a:rPr lang="en-US" baseline="0" dirty="0"/>
              <a:t>… or a </a:t>
            </a:r>
            <a:r>
              <a:rPr lang="en-US" b="1" baseline="0" dirty="0"/>
              <a:t>new career </a:t>
            </a:r>
            <a:r>
              <a:rPr lang="en-US" baseline="0" dirty="0"/>
              <a:t>for that matter… and probably </a:t>
            </a:r>
            <a:r>
              <a:rPr lang="en-US" b="1" baseline="0" dirty="0"/>
              <a:t>stop drinking</a:t>
            </a:r>
            <a:r>
              <a:rPr lang="en-US" baseline="0" dirty="0"/>
              <a:t>.</a:t>
            </a:r>
          </a:p>
          <a:p>
            <a:endParaRPr lang="en-US" b="1"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64</a:t>
            </a:fld>
            <a:endParaRPr lang="en-US"/>
          </a:p>
        </p:txBody>
      </p:sp>
    </p:spTree>
    <p:extLst>
      <p:ext uri="{BB962C8B-B14F-4D97-AF65-F5344CB8AC3E}">
        <p14:creationId xmlns:p14="http://schemas.microsoft.com/office/powerpoint/2010/main" val="24230375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65</a:t>
            </a:fld>
            <a:endParaRPr lang="en-US"/>
          </a:p>
        </p:txBody>
      </p:sp>
    </p:spTree>
    <p:extLst>
      <p:ext uri="{BB962C8B-B14F-4D97-AF65-F5344CB8AC3E}">
        <p14:creationId xmlns:p14="http://schemas.microsoft.com/office/powerpoint/2010/main" val="1356356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66</a:t>
            </a:fld>
            <a:endParaRPr lang="en-US"/>
          </a:p>
        </p:txBody>
      </p:sp>
    </p:spTree>
    <p:extLst>
      <p:ext uri="{BB962C8B-B14F-4D97-AF65-F5344CB8AC3E}">
        <p14:creationId xmlns:p14="http://schemas.microsoft.com/office/powerpoint/2010/main" val="176097470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Joe finally</a:t>
            </a:r>
            <a:r>
              <a:rPr lang="en-US" baseline="0" dirty="0"/>
              <a:t> agrees with us that his original movie idea wasn’t all that good, so he heads back to the </a:t>
            </a:r>
            <a:r>
              <a:rPr lang="en-US" b="1" baseline="0" dirty="0"/>
              <a:t>drawing board </a:t>
            </a:r>
            <a:r>
              <a:rPr lang="en-US" baseline="0" dirty="0"/>
              <a:t>and comes up with a new completely original idea.</a:t>
            </a:r>
          </a:p>
          <a:p>
            <a:endParaRPr lang="en-US" baseline="0" dirty="0"/>
          </a:p>
          <a:p>
            <a:r>
              <a:rPr lang="en-US" baseline="0" dirty="0"/>
              <a:t>[1] He pitches his new movie idea to the board of directors, which is an:</a:t>
            </a:r>
          </a:p>
          <a:p>
            <a:endParaRPr lang="en-US" baseline="0" dirty="0"/>
          </a:p>
          <a:p>
            <a:r>
              <a:rPr lang="en-US" baseline="0" dirty="0"/>
              <a:t>[2] action, </a:t>
            </a:r>
          </a:p>
          <a:p>
            <a:endParaRPr lang="en-US" baseline="0" dirty="0"/>
          </a:p>
          <a:p>
            <a:r>
              <a:rPr lang="en-US" baseline="0" dirty="0"/>
              <a:t>[3] fantasy, </a:t>
            </a:r>
          </a:p>
          <a:p>
            <a:endParaRPr lang="en-US" baseline="0" dirty="0"/>
          </a:p>
          <a:p>
            <a:r>
              <a:rPr lang="en-US" baseline="0" dirty="0"/>
              <a:t>[4] adventure, </a:t>
            </a:r>
          </a:p>
          <a:p>
            <a:endParaRPr lang="en-US" baseline="0" dirty="0"/>
          </a:p>
          <a:p>
            <a:r>
              <a:rPr lang="en-US" baseline="0" dirty="0"/>
              <a:t>[5] that’s rated PG</a:t>
            </a:r>
          </a:p>
          <a:p>
            <a:endParaRPr lang="en-US" baseline="0" dirty="0"/>
          </a:p>
          <a:p>
            <a:r>
              <a:rPr lang="en-US" baseline="0" dirty="0"/>
              <a:t>[6] and is 100 minutes long</a:t>
            </a:r>
          </a:p>
          <a:p>
            <a:endParaRPr lang="en-US" baseline="0" dirty="0"/>
          </a:p>
          <a:p>
            <a:r>
              <a:rPr lang="en-US" dirty="0"/>
              <a:t>Joe thinks it’s destined</a:t>
            </a:r>
            <a:r>
              <a:rPr lang="en-US" baseline="0" dirty="0"/>
              <a:t> to be a classic that the whole family will enjoy! : )</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67</a:t>
            </a:fld>
            <a:endParaRPr lang="en-US"/>
          </a:p>
        </p:txBody>
      </p:sp>
    </p:spTree>
    <p:extLst>
      <p:ext uri="{BB962C8B-B14F-4D97-AF65-F5344CB8AC3E}">
        <p14:creationId xmlns:p14="http://schemas.microsoft.com/office/powerpoint/2010/main" val="151320646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going to learn about</a:t>
            </a:r>
            <a:r>
              <a:rPr lang="en-US" baseline="0" dirty="0"/>
              <a:t> statistical modeling and how to create and interpret statistical models.</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68</a:t>
            </a:fld>
            <a:endParaRPr lang="en-US"/>
          </a:p>
        </p:txBody>
      </p:sp>
    </p:spTree>
    <p:extLst>
      <p:ext uri="{BB962C8B-B14F-4D97-AF65-F5344CB8AC3E}">
        <p14:creationId xmlns:p14="http://schemas.microsoft.com/office/powerpoint/2010/main" val="9161607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statistical model is a simplified</a:t>
            </a:r>
            <a:r>
              <a:rPr lang="en-US" baseline="0" dirty="0"/>
              <a:t> (or abstracted) representation of reality using mathematical or statistical equations.</a:t>
            </a:r>
          </a:p>
          <a:p>
            <a:endParaRPr lang="en-US" baseline="0" dirty="0"/>
          </a:p>
          <a:p>
            <a:r>
              <a:rPr lang="en-US" baseline="0" dirty="0"/>
              <a:t>This means that we’re using mathematical equations to approximate what we are observing in reality.</a:t>
            </a:r>
          </a:p>
          <a:p>
            <a:endParaRPr lang="en-US" baseline="0" dirty="0"/>
          </a:p>
          <a:p>
            <a:r>
              <a:rPr lang="en-US" baseline="0" dirty="0"/>
              <a:t>In statistics, we’re typically trying to model the source that generated the data we are observing as a mathematical function.</a:t>
            </a:r>
          </a:p>
          <a:p>
            <a:endParaRPr lang="en-US" baseline="0" dirty="0"/>
          </a:p>
          <a:p>
            <a:r>
              <a:rPr lang="en-US" baseline="0" dirty="0"/>
              <a:t>We typically use a parametric models, which means that the mathematical equation has a fixed number of parameters that we adjust to make the model fit the data.</a:t>
            </a:r>
          </a:p>
          <a:p>
            <a:endParaRPr lang="en-US" baseline="0" dirty="0"/>
          </a:p>
          <a:p>
            <a:r>
              <a:rPr lang="en-US" baseline="0" dirty="0"/>
              <a:t>For example, the mean and standard deviation of a normal distribution are the only two parameters we need to describe the distribution for a given set of data.</a:t>
            </a:r>
          </a:p>
          <a:p>
            <a:endParaRPr lang="en-US" baseline="0" dirty="0"/>
          </a:p>
          <a:p>
            <a:r>
              <a:rPr lang="en-US" baseline="0" dirty="0"/>
              <a:t>In addition, for a linear model, the equation y = m * x + b we only need to specify the slope and the y-offset to define the function that describes how the data are related.</a:t>
            </a:r>
          </a:p>
          <a:p>
            <a:endParaRPr lang="en-US" baseline="0" dirty="0"/>
          </a:p>
          <a:p>
            <a:r>
              <a:rPr lang="en-US" baseline="0" dirty="0"/>
              <a:t>There are also, however,  non-</a:t>
            </a:r>
            <a:r>
              <a:rPr lang="en-US" baseline="0" dirty="0" err="1"/>
              <a:t>parameteric</a:t>
            </a:r>
            <a:r>
              <a:rPr lang="en-US" baseline="0" dirty="0"/>
              <a:t> models where the number and nature of parameters are not fixed in advance but grows with the complexity of the data.  </a:t>
            </a:r>
          </a:p>
          <a:p>
            <a:endParaRPr lang="en-US" baseline="0" dirty="0"/>
          </a:p>
          <a:p>
            <a:r>
              <a:rPr lang="en-US" baseline="0" dirty="0"/>
              <a:t>They’re a bit more complicated, than </a:t>
            </a:r>
            <a:r>
              <a:rPr lang="en-US" baseline="0" dirty="0" err="1"/>
              <a:t>parameteric</a:t>
            </a:r>
            <a:r>
              <a:rPr lang="en-US" baseline="0" dirty="0"/>
              <a:t> models, so we’re not going to be covering them in this workshop.</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69</a:t>
            </a:fld>
            <a:endParaRPr lang="en-US"/>
          </a:p>
        </p:txBody>
      </p:sp>
    </p:spTree>
    <p:extLst>
      <p:ext uri="{BB962C8B-B14F-4D97-AF65-F5344CB8AC3E}">
        <p14:creationId xmlns:p14="http://schemas.microsoft.com/office/powerpoint/2010/main" val="9729840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many types of statistical models we can create once again depending upon the number of variables and the types of variables.</a:t>
            </a:r>
            <a:endParaRPr lang="en-US" dirty="0"/>
          </a:p>
          <a:p>
            <a:endParaRPr lang="en-US" dirty="0"/>
          </a:p>
          <a:p>
            <a:r>
              <a:rPr lang="en-US" dirty="0"/>
              <a:t>Single</a:t>
            </a:r>
            <a:r>
              <a:rPr lang="en-US" baseline="0" dirty="0"/>
              <a:t> continuous variable =&gt; </a:t>
            </a:r>
            <a:r>
              <a:rPr lang="en-US" dirty="0"/>
              <a:t>Probability distribution</a:t>
            </a:r>
          </a:p>
          <a:p>
            <a:endParaRPr lang="en-US" dirty="0"/>
          </a:p>
          <a:p>
            <a:r>
              <a:rPr lang="en-US" baseline="0" dirty="0"/>
              <a:t>Multiple variables with categorical explanatory variable =&gt; ANOVA</a:t>
            </a:r>
          </a:p>
          <a:p>
            <a:r>
              <a:rPr lang="en-US" baseline="0" dirty="0"/>
              <a:t> </a:t>
            </a:r>
          </a:p>
          <a:p>
            <a:r>
              <a:rPr lang="en-US" baseline="0" dirty="0"/>
              <a:t>Multiple variables with continuous explanatory variables =&gt; Linear regression</a:t>
            </a:r>
          </a:p>
          <a:p>
            <a:endParaRPr lang="en-US" baseline="0" dirty="0"/>
          </a:p>
          <a:p>
            <a:r>
              <a:rPr lang="en-US" baseline="0" dirty="0"/>
              <a:t>Note: both ANOVA and Linear Regression are “Linear Models”</a:t>
            </a:r>
          </a:p>
          <a:p>
            <a:endParaRPr lang="en-US" dirty="0"/>
          </a:p>
          <a:p>
            <a:r>
              <a:rPr lang="en-US" dirty="0"/>
              <a:t>Beyond</a:t>
            </a:r>
            <a:r>
              <a:rPr lang="en-US" baseline="0" dirty="0"/>
              <a:t> these basic models, we have more complex models like </a:t>
            </a:r>
          </a:p>
          <a:p>
            <a:endParaRPr lang="en-US" baseline="0" dirty="0"/>
          </a:p>
          <a:p>
            <a:r>
              <a:rPr lang="en-US" baseline="0" dirty="0"/>
              <a:t> - non-linear regression, where the data do not fit a straight line</a:t>
            </a:r>
          </a:p>
          <a:p>
            <a:endParaRPr lang="en-US" baseline="0" dirty="0"/>
          </a:p>
          <a:p>
            <a:r>
              <a:rPr lang="en-US" baseline="0" dirty="0"/>
              <a:t> - and Bayesian networks, where the likelihood of outcomes is modeled as a graph of dependencies of conditional probabilities</a:t>
            </a:r>
          </a:p>
          <a:p>
            <a:endParaRPr lang="en-US" baseline="0" dirty="0"/>
          </a:p>
          <a:p>
            <a:r>
              <a:rPr lang="en-US" baseline="0" dirty="0"/>
              <a:t>For this workshop, however, we’re only going to be focusing on linear regression</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70</a:t>
            </a:fld>
            <a:endParaRPr lang="en-US"/>
          </a:p>
        </p:txBody>
      </p:sp>
    </p:spTree>
    <p:extLst>
      <p:ext uri="{BB962C8B-B14F-4D97-AF65-F5344CB8AC3E}">
        <p14:creationId xmlns:p14="http://schemas.microsoft.com/office/powerpoint/2010/main" val="2726563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dirty="0"/>
              <a:t>Before we begin our workshop</a:t>
            </a:r>
            <a:r>
              <a:rPr lang="en-US" b="0" baseline="0" dirty="0"/>
              <a:t> </a:t>
            </a:r>
            <a:r>
              <a:rPr lang="en-US" b="0" dirty="0"/>
              <a:t>though, I’d like to tell you</a:t>
            </a:r>
            <a:r>
              <a:rPr lang="en-US" b="0" baseline="0" dirty="0"/>
              <a:t> a bit about me: who I am, where I come from, and why I’m interested in this topic.</a:t>
            </a:r>
          </a:p>
          <a:p>
            <a:endParaRPr lang="en-US" b="0" baseline="0" dirty="0"/>
          </a:p>
          <a:p>
            <a:r>
              <a:rPr lang="en-US" b="0" baseline="0" dirty="0"/>
              <a:t>I’m an independent software and data science consultant with over 16 years of professional experience building large-scale data-driven desktop, server, and cloud-based applications.</a:t>
            </a:r>
          </a:p>
          <a:p>
            <a:endParaRPr lang="en-US" b="0" baseline="0" dirty="0"/>
          </a:p>
          <a:p>
            <a:r>
              <a:rPr lang="en-US" b="0" dirty="0"/>
              <a:t>I have double degrees in Computer Science</a:t>
            </a:r>
            <a:r>
              <a:rPr lang="en-US" b="0" baseline="0" dirty="0"/>
              <a:t> and Philosophy, with a minor in Economics, and a focus on Artificial Intelligence and Machine Learning from ISU.</a:t>
            </a:r>
          </a:p>
          <a:p>
            <a:endParaRPr lang="en-US" b="0" baseline="0" dirty="0"/>
          </a:p>
          <a:p>
            <a:r>
              <a:rPr lang="en-US" b="0" baseline="0" dirty="0"/>
              <a:t>I’m also an author for </a:t>
            </a:r>
            <a:r>
              <a:rPr lang="en-US" b="0" baseline="0" dirty="0" err="1"/>
              <a:t>Plurasight</a:t>
            </a:r>
            <a:r>
              <a:rPr lang="en-US" b="0" baseline="0" dirty="0"/>
              <a:t>, an </a:t>
            </a:r>
            <a:r>
              <a:rPr lang="en-US" b="0" baseline="0" dirty="0" err="1"/>
              <a:t>ASPInsider</a:t>
            </a:r>
            <a:r>
              <a:rPr lang="en-US" b="0" baseline="0" dirty="0"/>
              <a:t>, an international public speaker, and I’ve created a few pretty cool open-source software projects.</a:t>
            </a:r>
          </a:p>
          <a:p>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[Pause]</a:t>
            </a:r>
          </a:p>
          <a:p>
            <a:endParaRPr lang="en-US" b="0" dirty="0"/>
          </a:p>
        </p:txBody>
      </p:sp>
      <p:sp>
        <p:nvSpPr>
          <p:cNvPr id="4" name="Slide Number Placeholder 3"/>
          <p:cNvSpPr>
            <a:spLocks noGrp="1"/>
          </p:cNvSpPr>
          <p:nvPr>
            <p:ph type="sldNum" sz="quarter" idx="10"/>
          </p:nvPr>
        </p:nvSpPr>
        <p:spPr/>
        <p:txBody>
          <a:bodyPr/>
          <a:lstStyle/>
          <a:p>
            <a:fld id="{6B2D66CC-FEF4-4809-9B5A-9ADEA7F64857}" type="slidenum">
              <a:rPr lang="en-US" smtClean="0"/>
              <a:t>7</a:t>
            </a:fld>
            <a:endParaRPr lang="en-US"/>
          </a:p>
        </p:txBody>
      </p:sp>
    </p:spTree>
    <p:extLst>
      <p:ext uri="{BB962C8B-B14F-4D97-AF65-F5344CB8AC3E}">
        <p14:creationId xmlns:p14="http://schemas.microsoft.com/office/powerpoint/2010/main" val="3306195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linear regression is a special case of linear regression where we’re modeling the relationship</a:t>
            </a:r>
            <a:r>
              <a:rPr lang="en-US" baseline="0" dirty="0"/>
              <a:t> between two variables.</a:t>
            </a:r>
          </a:p>
          <a:p>
            <a:endParaRPr lang="en-US" baseline="0" dirty="0"/>
          </a:p>
          <a:p>
            <a:r>
              <a:rPr lang="en-US" baseline="0" dirty="0"/>
              <a:t>We have a continuous explanatory variable (on the x-axis) otherwise we’d be performing ANOVA if it were categorical</a:t>
            </a:r>
          </a:p>
          <a:p>
            <a:endParaRPr lang="en-US" baseline="0" dirty="0"/>
          </a:p>
          <a:p>
            <a:r>
              <a:rPr lang="en-US" baseline="0" dirty="0"/>
              <a:t>And we have a single scalar dependent variable (on the y-axis)</a:t>
            </a:r>
          </a:p>
          <a:p>
            <a:endParaRPr lang="en-US" baseline="0" dirty="0"/>
          </a:p>
          <a:p>
            <a:r>
              <a:rPr lang="en-US" baseline="0" dirty="0"/>
              <a:t>If we had more than one explanatory variable, we would be performing multiple linear regression (instead of simple linear regression)</a:t>
            </a:r>
          </a:p>
          <a:p>
            <a:endParaRPr lang="en-US" baseline="0" dirty="0"/>
          </a:p>
          <a:p>
            <a:r>
              <a:rPr lang="en-US" baseline="0" dirty="0"/>
              <a:t>In addition, if we had multiple correlated dependent variables, we would be performing multivariate linear regression.</a:t>
            </a:r>
          </a:p>
          <a:p>
            <a:endParaRPr lang="en-US" baseline="0" dirty="0"/>
          </a:p>
          <a:p>
            <a:r>
              <a:rPr lang="en-US" baseline="0" dirty="0"/>
              <a:t>However, we’re just going to be focusing on simple linear regression in this workshop.</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71</a:t>
            </a:fld>
            <a:endParaRPr lang="en-US"/>
          </a:p>
        </p:txBody>
      </p:sp>
    </p:spTree>
    <p:extLst>
      <p:ext uri="{BB962C8B-B14F-4D97-AF65-F5344CB8AC3E}">
        <p14:creationId xmlns:p14="http://schemas.microsoft.com/office/powerpoint/2010/main" val="32875010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a:t>
            </a:r>
            <a:r>
              <a:rPr lang="en-US" baseline="0" dirty="0"/>
              <a:t> simple linear regression, we’re using a linear predictor function (which is a fancy way to say we’re using the equation for a straight line).</a:t>
            </a:r>
          </a:p>
          <a:p>
            <a:endParaRPr lang="en-US" baseline="0" dirty="0"/>
          </a:p>
          <a:p>
            <a:r>
              <a:rPr lang="en-US" baseline="0" dirty="0"/>
              <a:t>Then we’re estimating the parameters of this predictor function from the data</a:t>
            </a:r>
          </a:p>
          <a:p>
            <a:endParaRPr lang="en-US" baseline="0" dirty="0"/>
          </a:p>
          <a:p>
            <a:r>
              <a:rPr lang="en-US" baseline="0" dirty="0"/>
              <a:t>That is, we use the data to determine the slope (m) and the y-intercept (b) that best fit all of the data points.</a:t>
            </a:r>
          </a:p>
          <a:p>
            <a:endParaRPr lang="en-US" baseline="0" dirty="0"/>
          </a:p>
          <a:p>
            <a:r>
              <a:rPr lang="en-US" baseline="0" dirty="0"/>
              <a:t>Linear regression makes a few key assumptions about the data, which include:</a:t>
            </a:r>
          </a:p>
          <a:p>
            <a:endParaRPr lang="en-US" baseline="0" dirty="0"/>
          </a:p>
          <a:p>
            <a:r>
              <a:rPr lang="en-US" baseline="0" dirty="0"/>
              <a:t> - linearity (i.e. the data follow a straight line)</a:t>
            </a:r>
          </a:p>
          <a:p>
            <a:endParaRPr lang="en-US" baseline="0" dirty="0"/>
          </a:p>
          <a:p>
            <a:r>
              <a:rPr lang="en-US" baseline="0" dirty="0"/>
              <a:t> - and </a:t>
            </a:r>
            <a:r>
              <a:rPr lang="en-US" baseline="0" dirty="0" err="1"/>
              <a:t>homoskedastisicty</a:t>
            </a:r>
            <a:r>
              <a:rPr lang="en-US" baseline="0" dirty="0"/>
              <a:t> (i.e. the variability of the data stays roughly the same for the length of the line)</a:t>
            </a:r>
          </a:p>
          <a:p>
            <a:endParaRPr lang="en-US" baseline="0" dirty="0"/>
          </a:p>
          <a:p>
            <a:r>
              <a:rPr lang="en-US" baseline="0" dirty="0"/>
              <a:t>If these assumptions are incorrect, linear regression not valid for the data.</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72</a:t>
            </a:fld>
            <a:endParaRPr lang="en-US"/>
          </a:p>
        </p:txBody>
      </p:sp>
    </p:spTree>
    <p:extLst>
      <p:ext uri="{BB962C8B-B14F-4D97-AF65-F5344CB8AC3E}">
        <p14:creationId xmlns:p14="http://schemas.microsoft.com/office/powerpoint/2010/main" val="181951776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demonstrate how violating these</a:t>
            </a:r>
            <a:r>
              <a:rPr lang="en-US" baseline="0" dirty="0"/>
              <a:t> assumptions can create invalid linear models, all four of these plots are modeled by the exact same linear regression line.</a:t>
            </a:r>
          </a:p>
          <a:p>
            <a:endParaRPr lang="en-US" baseline="0" dirty="0"/>
          </a:p>
          <a:p>
            <a:r>
              <a:rPr lang="en-US" baseline="0" dirty="0"/>
              <a:t>However, I think we can all agree that a linear model does not model these data very well.</a:t>
            </a:r>
          </a:p>
          <a:p>
            <a:endParaRPr lang="en-US" baseline="0" dirty="0"/>
          </a:p>
          <a:p>
            <a:r>
              <a:rPr lang="en-US" baseline="0" dirty="0"/>
              <a:t>This is why it is important that we understand what assumptions a statistical model is operating under and that we take the time to explore our data (for problems like theses) before we model it.</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73</a:t>
            </a:fld>
            <a:endParaRPr lang="en-US"/>
          </a:p>
        </p:txBody>
      </p:sp>
    </p:spTree>
    <p:extLst>
      <p:ext uri="{BB962C8B-B14F-4D97-AF65-F5344CB8AC3E}">
        <p14:creationId xmlns:p14="http://schemas.microsoft.com/office/powerpoint/2010/main" val="81461547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night as we’re having drinks at the bar</a:t>
            </a:r>
            <a:r>
              <a:rPr lang="en-US" baseline="0" dirty="0"/>
              <a:t> after work, Joe tells us that he lost his passion for creating cheap knockoffs of Hollywood blockbuster movies.  </a:t>
            </a:r>
          </a:p>
          <a:p>
            <a:endParaRPr lang="en-US" baseline="0" dirty="0"/>
          </a:p>
          <a:p>
            <a:r>
              <a:rPr lang="en-US" baseline="0" dirty="0"/>
              <a:t>He tells us that his real passion in life has always been plants, specifically flowers.</a:t>
            </a:r>
          </a:p>
          <a:p>
            <a:endParaRPr lang="en-US" baseline="0" dirty="0"/>
          </a:p>
          <a:p>
            <a:r>
              <a:rPr lang="en-US" baseline="0" dirty="0"/>
              <a:t>He’s been thinking about getting out of the movie business to open his own high-end flower shop to cater to the stars in Hollywood.</a:t>
            </a:r>
          </a:p>
          <a:p>
            <a:endParaRPr lang="en-US" baseline="0" dirty="0"/>
          </a:p>
          <a:p>
            <a:r>
              <a:rPr lang="en-US" baseline="0" dirty="0"/>
              <a:t>Apparently, through his Hollywood connections, he’s discovered that there is a huge market for selling flowers that match the buyers exact specifications.</a:t>
            </a:r>
          </a:p>
          <a:p>
            <a:endParaRPr lang="en-US" baseline="0" dirty="0"/>
          </a:p>
          <a:p>
            <a:r>
              <a:rPr lang="en-US" baseline="0" dirty="0"/>
              <a:t>They use them to create very expensive artwork and elaborate floral decorations, so the flower petals need to be roughly all the same size and shape to be aesthetically pleasing.</a:t>
            </a:r>
          </a:p>
          <a:p>
            <a:endParaRPr lang="en-US" baseline="0" dirty="0"/>
          </a:p>
          <a:p>
            <a:r>
              <a:rPr lang="en-US" baseline="0" dirty="0"/>
              <a:t>However, they are willing to pay top dollar for someone that can provide batches of flowers with all of the correct dimensions and characteristics.</a:t>
            </a:r>
          </a:p>
        </p:txBody>
      </p:sp>
      <p:sp>
        <p:nvSpPr>
          <p:cNvPr id="4" name="Slide Number Placeholder 3"/>
          <p:cNvSpPr>
            <a:spLocks noGrp="1"/>
          </p:cNvSpPr>
          <p:nvPr>
            <p:ph type="sldNum" sz="quarter" idx="10"/>
          </p:nvPr>
        </p:nvSpPr>
        <p:spPr/>
        <p:txBody>
          <a:bodyPr/>
          <a:lstStyle/>
          <a:p>
            <a:fld id="{A712189F-35E1-4DA3-9F12-2244F84E5C30}" type="slidenum">
              <a:rPr lang="en-US" smtClean="0"/>
              <a:t>74</a:t>
            </a:fld>
            <a:endParaRPr lang="en-US"/>
          </a:p>
        </p:txBody>
      </p:sp>
    </p:spTree>
    <p:extLst>
      <p:ext uri="{BB962C8B-B14F-4D97-AF65-F5344CB8AC3E}">
        <p14:creationId xmlns:p14="http://schemas.microsoft.com/office/powerpoint/2010/main" val="26388905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pull this off, Joe’s come up with an ingenious way to quickly measure the length of the petals of a specific type of flower called an “</a:t>
            </a:r>
            <a:r>
              <a:rPr lang="en-US" b="1" baseline="0" dirty="0"/>
              <a:t>Iris</a:t>
            </a:r>
            <a:r>
              <a:rPr lang="en-US" baseline="0" dirty="0"/>
              <a:t>” using a optical scanner.</a:t>
            </a:r>
          </a:p>
          <a:p>
            <a:endParaRPr lang="en-US" baseline="0" dirty="0"/>
          </a:p>
          <a:p>
            <a:r>
              <a:rPr lang="en-US" baseline="0" dirty="0"/>
              <a:t>However, this method doesn’t work well for the width of the petals, since they tend to bend more and thus can’t be measured accurately by the optical scanner.</a:t>
            </a:r>
          </a:p>
          <a:p>
            <a:endParaRPr lang="en-US" baseline="0" dirty="0"/>
          </a:p>
          <a:p>
            <a:r>
              <a:rPr lang="en-US" baseline="0" dirty="0"/>
              <a:t>But he’s noticed that the length and width of the petals look like they may be related to one another.</a:t>
            </a:r>
          </a:p>
          <a:p>
            <a:endParaRPr lang="en-US" baseline="0" dirty="0"/>
          </a:p>
          <a:p>
            <a:r>
              <a:rPr lang="en-US" baseline="0" dirty="0"/>
              <a:t>So he collected precise measurements of 50 randomly selected flowers from three different types of Iris flowers (for a total of 150 flowers).</a:t>
            </a:r>
          </a:p>
          <a:p>
            <a:endParaRPr lang="en-US" baseline="0" dirty="0"/>
          </a:p>
          <a:p>
            <a:r>
              <a:rPr lang="en-US" baseline="0" dirty="0"/>
              <a:t>His data set contains the:</a:t>
            </a:r>
          </a:p>
          <a:p>
            <a:endParaRPr lang="en-US" baseline="0" dirty="0"/>
          </a:p>
          <a:p>
            <a:r>
              <a:rPr lang="en-US" baseline="0" dirty="0"/>
              <a:t> - Petal Length – that is, the average length of the petals on the Iris flower in centimeters</a:t>
            </a:r>
          </a:p>
          <a:p>
            <a:endParaRPr lang="en-US" baseline="0" dirty="0"/>
          </a:p>
          <a:p>
            <a:r>
              <a:rPr lang="en-US" baseline="0" dirty="0"/>
              <a:t> - Petal Width – that is, the average width of the petals on the flower in centimeters</a:t>
            </a:r>
          </a:p>
          <a:p>
            <a:endParaRPr lang="en-US" baseline="0" dirty="0"/>
          </a:p>
          <a:p>
            <a:r>
              <a:rPr lang="en-US" baseline="0" dirty="0"/>
              <a:t> - Sepal Length – that is, the average length of the sepals (which are the leaf-like structure that encloses the petals until the flower blooms)</a:t>
            </a:r>
          </a:p>
          <a:p>
            <a:endParaRPr lang="en-US" baseline="0" dirty="0"/>
          </a:p>
          <a:p>
            <a:r>
              <a:rPr lang="en-US" baseline="0" dirty="0"/>
              <a:t> - Sepal Width – that is, the average width of the sepals</a:t>
            </a:r>
          </a:p>
          <a:p>
            <a:endParaRPr lang="en-US" baseline="0" dirty="0"/>
          </a:p>
          <a:p>
            <a:r>
              <a:rPr lang="en-US" baseline="0" dirty="0"/>
              <a:t> - and Species – of which there are three species of Iris flower he’s selling “iris </a:t>
            </a:r>
            <a:r>
              <a:rPr lang="en-US" baseline="0" dirty="0" err="1"/>
              <a:t>virginica</a:t>
            </a:r>
            <a:r>
              <a:rPr lang="en-US" baseline="0" dirty="0"/>
              <a:t>”, “iris versicolor”, and “iris </a:t>
            </a:r>
            <a:r>
              <a:rPr lang="en-US" baseline="0" dirty="0" err="1"/>
              <a:t>setosa</a:t>
            </a:r>
            <a:r>
              <a:rPr lang="en-US" baseline="0" dirty="0"/>
              <a:t>”.</a:t>
            </a:r>
          </a:p>
          <a:p>
            <a:endParaRPr lang="en-US" baseline="0" dirty="0"/>
          </a:p>
          <a:p>
            <a:r>
              <a:rPr lang="en-US" baseline="0" dirty="0"/>
              <a:t>He asks us if we could analyze the data he collected to see if there might be a way to predict the width of the petals given one of the other measures in the data set.</a:t>
            </a:r>
          </a:p>
          <a:p>
            <a:endParaRPr lang="en-US" baseline="0" dirty="0"/>
          </a:p>
          <a:p>
            <a:r>
              <a:rPr lang="en-US" baseline="0" dirty="0"/>
              <a:t>We offer to take a look at Joe’s data set to see what we can do for him.</a:t>
            </a:r>
          </a:p>
        </p:txBody>
      </p:sp>
      <p:sp>
        <p:nvSpPr>
          <p:cNvPr id="4" name="Slide Number Placeholder 3"/>
          <p:cNvSpPr>
            <a:spLocks noGrp="1"/>
          </p:cNvSpPr>
          <p:nvPr>
            <p:ph type="sldNum" sz="quarter" idx="10"/>
          </p:nvPr>
        </p:nvSpPr>
        <p:spPr/>
        <p:txBody>
          <a:bodyPr/>
          <a:lstStyle/>
          <a:p>
            <a:fld id="{A712189F-35E1-4DA3-9F12-2244F84E5C30}" type="slidenum">
              <a:rPr lang="en-US" smtClean="0"/>
              <a:t>75</a:t>
            </a:fld>
            <a:endParaRPr lang="en-US"/>
          </a:p>
        </p:txBody>
      </p:sp>
    </p:spTree>
    <p:extLst>
      <p:ext uri="{BB962C8B-B14F-4D97-AF65-F5344CB8AC3E}">
        <p14:creationId xmlns:p14="http://schemas.microsoft.com/office/powerpoint/2010/main" val="32533255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76</a:t>
            </a:fld>
            <a:endParaRPr lang="en-US"/>
          </a:p>
        </p:txBody>
      </p:sp>
    </p:spTree>
    <p:extLst>
      <p:ext uri="{BB962C8B-B14F-4D97-AF65-F5344CB8AC3E}">
        <p14:creationId xmlns:p14="http://schemas.microsoft.com/office/powerpoint/2010/main" val="2279167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77</a:t>
            </a:fld>
            <a:endParaRPr lang="en-US"/>
          </a:p>
        </p:txBody>
      </p:sp>
    </p:spTree>
    <p:extLst>
      <p:ext uri="{BB962C8B-B14F-4D97-AF65-F5344CB8AC3E}">
        <p14:creationId xmlns:p14="http://schemas.microsoft.com/office/powerpoint/2010/main" val="289748666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r>
              <a:rPr lang="en-US" baseline="0" dirty="0"/>
              <a:t> is very impressed with our linear regression analysis and believes he can use the linear model we created to successfully predict (within a certain degree of accuracy) what the petal width will be given each flower’s petal length.</a:t>
            </a:r>
          </a:p>
          <a:p>
            <a:endParaRPr lang="en-US" baseline="0" dirty="0"/>
          </a:p>
          <a:p>
            <a:r>
              <a:rPr lang="en-US" baseline="0" dirty="0"/>
              <a:t>He’s so impressed, in fact, that he decides to make us his go to person for all of the data science needs.</a:t>
            </a:r>
          </a:p>
          <a:p>
            <a:endParaRPr lang="en-US" baseline="0" dirty="0"/>
          </a:p>
          <a:p>
            <a:r>
              <a:rPr lang="en-US" baseline="0" dirty="0"/>
              <a:t>… you know, since we pretty much work for beer now… rather than actually getting paid for our time : )</a:t>
            </a:r>
          </a:p>
        </p:txBody>
      </p:sp>
      <p:sp>
        <p:nvSpPr>
          <p:cNvPr id="4" name="Slide Number Placeholder 3"/>
          <p:cNvSpPr>
            <a:spLocks noGrp="1"/>
          </p:cNvSpPr>
          <p:nvPr>
            <p:ph type="sldNum" sz="quarter" idx="10"/>
          </p:nvPr>
        </p:nvSpPr>
        <p:spPr/>
        <p:txBody>
          <a:bodyPr/>
          <a:lstStyle/>
          <a:p>
            <a:fld id="{A712189F-35E1-4DA3-9F12-2244F84E5C30}" type="slidenum">
              <a:rPr lang="en-US" smtClean="0"/>
              <a:t>78</a:t>
            </a:fld>
            <a:endParaRPr lang="en-US"/>
          </a:p>
        </p:txBody>
      </p:sp>
    </p:spTree>
    <p:extLst>
      <p:ext uri="{BB962C8B-B14F-4D97-AF65-F5344CB8AC3E}">
        <p14:creationId xmlns:p14="http://schemas.microsoft.com/office/powerpoint/2010/main" val="14128646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switch gears and learn about big data and how to handle big data in R</a:t>
            </a:r>
            <a:r>
              <a:rPr lang="en-US" baseline="0" dirty="0"/>
              <a:t>.</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79</a:t>
            </a:fld>
            <a:endParaRPr lang="en-US"/>
          </a:p>
        </p:txBody>
      </p:sp>
    </p:spTree>
    <p:extLst>
      <p:ext uri="{BB962C8B-B14F-4D97-AF65-F5344CB8AC3E}">
        <p14:creationId xmlns:p14="http://schemas.microsoft.com/office/powerpoint/2010/main" val="31000174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a:t>
            </a:r>
            <a:r>
              <a:rPr lang="en-US" baseline="0" dirty="0"/>
              <a:t> we need to define what big data means.</a:t>
            </a:r>
          </a:p>
          <a:p>
            <a:endParaRPr lang="en-US" baseline="0" dirty="0"/>
          </a:p>
          <a:p>
            <a:r>
              <a:rPr lang="en-US" baseline="0" dirty="0"/>
              <a:t>Big data is a data set that is of a volume, velocity, or variety that is beyond the limitations of conventional data processing tools.</a:t>
            </a:r>
          </a:p>
          <a:p>
            <a:endParaRPr lang="en-US" baseline="0" dirty="0"/>
          </a:p>
          <a:p>
            <a:r>
              <a:rPr lang="en-US" baseline="0" dirty="0"/>
              <a:t>By volume, we mean the size of the data is so big that it can’t fit into memory for analysis or on a conventional hard drive.</a:t>
            </a:r>
          </a:p>
          <a:p>
            <a:endParaRPr lang="en-US" baseline="0" dirty="0"/>
          </a:p>
          <a:p>
            <a:r>
              <a:rPr lang="en-US" baseline="0" dirty="0"/>
              <a:t>By velocity, we mean that the data needs to be processed in near-real time rather than as traditional daily batch operations.</a:t>
            </a:r>
          </a:p>
          <a:p>
            <a:endParaRPr lang="en-US" baseline="0" dirty="0"/>
          </a:p>
          <a:p>
            <a:r>
              <a:rPr lang="en-US" baseline="0" dirty="0"/>
              <a:t>By variety, we mean that the data is no longer just tabular transactional data, we also have unstructured data (e.g. text, images, audio), semi-structured data (e.g. XML, JSON, graph data, etc.)</a:t>
            </a:r>
          </a:p>
          <a:p>
            <a:endParaRPr lang="en-US" baseline="0" dirty="0"/>
          </a:p>
          <a:p>
            <a:r>
              <a:rPr lang="en-US" baseline="0" dirty="0"/>
              <a:t>So we have big data when we are dealing with data that is too big, too fast, or too complex for conventional computing.</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80</a:t>
            </a:fld>
            <a:endParaRPr lang="en-US"/>
          </a:p>
        </p:txBody>
      </p:sp>
    </p:spTree>
    <p:extLst>
      <p:ext uri="{BB962C8B-B14F-4D97-AF65-F5344CB8AC3E}">
        <p14:creationId xmlns:p14="http://schemas.microsoft.com/office/powerpoint/2010/main" val="395287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I’ve told you</a:t>
            </a:r>
            <a:r>
              <a:rPr lang="en-US" baseline="0" dirty="0"/>
              <a:t> a bit about me, let’s learn a bit about all of you.</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a:t>
            </a:fld>
            <a:endParaRPr lang="en-US"/>
          </a:p>
        </p:txBody>
      </p:sp>
    </p:spTree>
    <p:extLst>
      <p:ext uri="{BB962C8B-B14F-4D97-AF65-F5344CB8AC3E}">
        <p14:creationId xmlns:p14="http://schemas.microsoft.com/office/powerpoint/2010/main" val="18040839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Big Data is a</a:t>
            </a:r>
            <a:r>
              <a:rPr lang="en-US" baseline="0" dirty="0"/>
              <a:t> moving target.</a:t>
            </a:r>
          </a:p>
          <a:p>
            <a:endParaRPr lang="en-US" baseline="0" dirty="0"/>
          </a:p>
          <a:p>
            <a:r>
              <a:rPr lang="en-US" baseline="0" dirty="0"/>
              <a:t>Since desktop computers and servers are getting faster, more memory, and larger disks, what classifies as conventional computing is always changing.</a:t>
            </a:r>
          </a:p>
          <a:p>
            <a:endParaRPr lang="en-US" baseline="0" dirty="0"/>
          </a:p>
          <a:p>
            <a:r>
              <a:rPr lang="en-US" baseline="0" dirty="0"/>
              <a:t>So, what is big data today… may not be big data in the future.</a:t>
            </a:r>
          </a:p>
          <a:p>
            <a:endParaRPr lang="en-US" baseline="0" dirty="0"/>
          </a:p>
          <a:p>
            <a:r>
              <a:rPr lang="en-US" baseline="0" dirty="0"/>
              <a:t>We need to keep this in mind when we’re designing our big data architectures.</a:t>
            </a:r>
          </a:p>
          <a:p>
            <a:endParaRPr lang="en-US" baseline="0" dirty="0"/>
          </a:p>
          <a:p>
            <a:r>
              <a:rPr lang="en-US" baseline="0" dirty="0"/>
              <a:t>If the volume of data we are collecting is growing slower than conventional computers are increasing in performance and capacity, we may only have a temporary big data problem.</a:t>
            </a:r>
          </a:p>
          <a:p>
            <a:endParaRPr lang="en-US" baseline="0" dirty="0"/>
          </a:p>
          <a:p>
            <a:r>
              <a:rPr lang="en-US" baseline="0" dirty="0"/>
              <a:t>However, if the volume of data we are collecting is growing faster than conventional computers are improving, we have a permanent big data problem.</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81</a:t>
            </a:fld>
            <a:endParaRPr lang="en-US"/>
          </a:p>
        </p:txBody>
      </p:sp>
    </p:spTree>
    <p:extLst>
      <p:ext uri="{BB962C8B-B14F-4D97-AF65-F5344CB8AC3E}">
        <p14:creationId xmlns:p14="http://schemas.microsoft.com/office/powerpoint/2010/main" val="258704704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know</a:t>
            </a:r>
            <a:r>
              <a:rPr lang="en-US" baseline="0" dirty="0"/>
              <a:t> if you have big data or not?</a:t>
            </a:r>
          </a:p>
          <a:p>
            <a:endParaRPr lang="en-US" baseline="0" dirty="0"/>
          </a:p>
          <a:p>
            <a:r>
              <a:rPr lang="en-US" baseline="0" dirty="0"/>
              <a:t>I’m going to oversimplify this a bit, but essentially, you need to ask yourself a few simple questions:</a:t>
            </a:r>
          </a:p>
          <a:p>
            <a:endParaRPr lang="en-US" baseline="0" dirty="0"/>
          </a:p>
          <a:p>
            <a:r>
              <a:rPr lang="en-US" baseline="0" dirty="0"/>
              <a:t> 1. can the data you need to analyze at once fit into a the memory of a single modern computer?</a:t>
            </a:r>
          </a:p>
          <a:p>
            <a:endParaRPr lang="en-US" baseline="0" dirty="0"/>
          </a:p>
          <a:p>
            <a:r>
              <a:rPr lang="en-US" baseline="0" dirty="0"/>
              <a:t> 2. can all of the data fit on a single modern hard drive?</a:t>
            </a:r>
          </a:p>
          <a:p>
            <a:endParaRPr lang="en-US" baseline="0" dirty="0"/>
          </a:p>
          <a:p>
            <a:r>
              <a:rPr lang="en-US" baseline="0" dirty="0"/>
              <a:t> 3. can you process it in a few hours or would it take multiple days to complete?</a:t>
            </a:r>
          </a:p>
          <a:p>
            <a:r>
              <a:rPr lang="en-US" baseline="0" dirty="0"/>
              <a:t> </a:t>
            </a:r>
          </a:p>
          <a:p>
            <a:r>
              <a:rPr lang="en-US" baseline="0" dirty="0"/>
              <a:t> 4. and Does all of the data you are trying to process fit into tables, or does it involve images, photos, audio, hierarchical data, graph data, etc.</a:t>
            </a:r>
          </a:p>
          <a:p>
            <a:pPr marL="171450" indent="-171450">
              <a:buFontTx/>
              <a:buChar char="-"/>
            </a:pPr>
            <a:endParaRPr lang="en-US" baseline="0" dirty="0"/>
          </a:p>
          <a:p>
            <a:pPr marL="0" indent="0">
              <a:buFontTx/>
              <a:buNone/>
            </a:pPr>
            <a:r>
              <a:rPr lang="en-US" dirty="0"/>
              <a:t>If the answer</a:t>
            </a:r>
            <a:r>
              <a:rPr lang="en-US" baseline="0" dirty="0"/>
              <a:t> to any of these questions is no, then you likely have big data.</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82</a:t>
            </a:fld>
            <a:endParaRPr lang="en-US"/>
          </a:p>
        </p:txBody>
      </p:sp>
    </p:spTree>
    <p:extLst>
      <p:ext uri="{BB962C8B-B14F-4D97-AF65-F5344CB8AC3E}">
        <p14:creationId xmlns:p14="http://schemas.microsoft.com/office/powerpoint/2010/main" val="25268249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more concrete examples, here’s a chart from</a:t>
            </a:r>
            <a:r>
              <a:rPr lang="en-US" baseline="0" dirty="0"/>
              <a:t> 2010 that tries to put number behind Big Data.</a:t>
            </a:r>
          </a:p>
          <a:p>
            <a:endParaRPr lang="en-US" baseline="0" dirty="0"/>
          </a:p>
          <a:p>
            <a:r>
              <a:rPr lang="en-US" baseline="0" dirty="0"/>
              <a:t>Keep in mind that this is 6 years old, so we need to multiply each of these number by al least a factor of 10 now.</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83</a:t>
            </a:fld>
            <a:endParaRPr lang="en-US"/>
          </a:p>
        </p:txBody>
      </p:sp>
    </p:spTree>
    <p:extLst>
      <p:ext uri="{BB962C8B-B14F-4D97-AF65-F5344CB8AC3E}">
        <p14:creationId xmlns:p14="http://schemas.microsoft.com/office/powerpoint/2010/main" val="13024573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R specifically,</a:t>
            </a:r>
            <a:r>
              <a:rPr lang="en-US" baseline="0" dirty="0"/>
              <a:t> here’s a </a:t>
            </a:r>
            <a:r>
              <a:rPr lang="en-US" dirty="0"/>
              <a:t>Big Data</a:t>
            </a:r>
            <a:r>
              <a:rPr lang="en-US" baseline="0" dirty="0"/>
              <a:t> decision table for R that </a:t>
            </a:r>
            <a:r>
              <a:rPr lang="en-US" dirty="0"/>
              <a:t>Jan </a:t>
            </a:r>
            <a:r>
              <a:rPr lang="en-US" dirty="0" err="1"/>
              <a:t>Wijffels</a:t>
            </a:r>
            <a:r>
              <a:rPr lang="en-US" dirty="0"/>
              <a:t> </a:t>
            </a:r>
            <a:r>
              <a:rPr lang="en-US" baseline="0" dirty="0"/>
              <a:t>presented at the </a:t>
            </a:r>
            <a:r>
              <a:rPr lang="en-US" baseline="0" dirty="0" err="1"/>
              <a:t>useR</a:t>
            </a:r>
            <a:r>
              <a:rPr lang="en-US" baseline="0" dirty="0"/>
              <a:t> conference in 2013.</a:t>
            </a:r>
          </a:p>
          <a:p>
            <a:endParaRPr lang="en-US" baseline="0" dirty="0"/>
          </a:p>
          <a:p>
            <a:r>
              <a:rPr lang="en-US" baseline="0" dirty="0"/>
              <a:t>It considers what is big data based solely on the number of rows (rather than bytes), the constraints of R on desktop machines, and the tools available for handling big data in R.</a:t>
            </a:r>
          </a:p>
          <a:p>
            <a:endParaRPr lang="en-US" baseline="0" dirty="0"/>
          </a:p>
          <a:p>
            <a:r>
              <a:rPr lang="en-US" baseline="0" dirty="0"/>
              <a:t>This is about three years old, so we probably need to multiply everything by about a factor of 4.</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84</a:t>
            </a:fld>
            <a:endParaRPr lang="en-US"/>
          </a:p>
        </p:txBody>
      </p:sp>
    </p:spTree>
    <p:extLst>
      <p:ext uri="{BB962C8B-B14F-4D97-AF65-F5344CB8AC3E}">
        <p14:creationId xmlns:p14="http://schemas.microsoft.com/office/powerpoint/2010/main" val="41568837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most important tips for handling big data that I can provide you with though, is that [quote]</a:t>
            </a:r>
          </a:p>
          <a:p>
            <a:endParaRPr lang="en-US" baseline="0" dirty="0"/>
          </a:p>
          <a:p>
            <a:r>
              <a:rPr lang="en-US" baseline="0" dirty="0"/>
              <a:t>I see far to often companies trying to solve small to medium-sized data problems using big-data tools.</a:t>
            </a:r>
          </a:p>
          <a:p>
            <a:endParaRPr lang="en-US" baseline="0" dirty="0"/>
          </a:p>
          <a:p>
            <a:r>
              <a:rPr lang="en-US" baseline="0" dirty="0"/>
              <a:t>This is unfortunate, because it takes a lot more time, effort, and money to build and maintain a big-data solution than to use conventional data tools and processes.</a:t>
            </a:r>
          </a:p>
        </p:txBody>
      </p:sp>
      <p:sp>
        <p:nvSpPr>
          <p:cNvPr id="4" name="Slide Number Placeholder 3"/>
          <p:cNvSpPr>
            <a:spLocks noGrp="1"/>
          </p:cNvSpPr>
          <p:nvPr>
            <p:ph type="sldNum" sz="quarter" idx="10"/>
          </p:nvPr>
        </p:nvSpPr>
        <p:spPr/>
        <p:txBody>
          <a:bodyPr/>
          <a:lstStyle/>
          <a:p>
            <a:fld id="{46CCA8AA-6E71-47FE-9319-37524BBB8E87}" type="slidenum">
              <a:rPr lang="en-US" smtClean="0"/>
              <a:t>85</a:t>
            </a:fld>
            <a:endParaRPr lang="en-US"/>
          </a:p>
        </p:txBody>
      </p:sp>
    </p:spTree>
    <p:extLst>
      <p:ext uri="{BB962C8B-B14F-4D97-AF65-F5344CB8AC3E}">
        <p14:creationId xmlns:p14="http://schemas.microsoft.com/office/powerpoint/2010/main" val="6285125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now that we know we either have</a:t>
            </a:r>
            <a:r>
              <a:rPr lang="en-US" baseline="0" dirty="0"/>
              <a:t> big data, we don’t have big data (or we’ve created a big data problem that never existed : ) how do we handle it in R?</a:t>
            </a:r>
          </a:p>
          <a:p>
            <a:endParaRPr lang="en-US" baseline="0" dirty="0"/>
          </a:p>
          <a:p>
            <a:r>
              <a:rPr lang="en-US" baseline="0" dirty="0"/>
              <a:t>Well, there are a few ways that I’m aware of.</a:t>
            </a:r>
          </a:p>
          <a:p>
            <a:endParaRPr lang="en-US" baseline="0" dirty="0"/>
          </a:p>
          <a:p>
            <a:r>
              <a:rPr lang="en-US" baseline="0" dirty="0"/>
              <a:t>We’ll cover all four in detail next, but the four options are:</a:t>
            </a:r>
          </a:p>
          <a:p>
            <a:endParaRPr lang="en-US" baseline="0" dirty="0"/>
          </a:p>
          <a:p>
            <a:r>
              <a:rPr lang="en-US" baseline="0" dirty="0"/>
              <a:t> - sampling the data to reduce it to a more manageable size</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using the Microsoft R Open enhanced distribution of R to speed up computation</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using 3</a:t>
            </a:r>
            <a:r>
              <a:rPr lang="en-US" baseline="30000" dirty="0"/>
              <a:t>rd</a:t>
            </a:r>
            <a:r>
              <a:rPr lang="en-US" baseline="0" dirty="0"/>
              <a:t>-party medium-data extension packages and tools for medium-sized data in R</a:t>
            </a:r>
          </a:p>
          <a:p>
            <a:endParaRPr lang="en-US" baseline="0" dirty="0"/>
          </a:p>
          <a:p>
            <a:r>
              <a:rPr lang="en-US" baseline="0" dirty="0"/>
              <a:t> - using 3</a:t>
            </a:r>
            <a:r>
              <a:rPr lang="en-US" baseline="30000" dirty="0"/>
              <a:t>rd</a:t>
            </a:r>
            <a:r>
              <a:rPr lang="en-US" baseline="0" dirty="0"/>
              <a:t>-party big-data extension packages and tools for big data in R</a:t>
            </a:r>
          </a:p>
          <a:p>
            <a:endParaRPr lang="en-US" baseline="0" dirty="0"/>
          </a:p>
          <a:p>
            <a:r>
              <a:rPr lang="en-US" baseline="0" dirty="0"/>
              <a:t> - and using Microsoft R Server.</a:t>
            </a:r>
          </a:p>
          <a:p>
            <a:endParaRPr lang="en-US" baseline="0" dirty="0"/>
          </a:p>
          <a:p>
            <a:r>
              <a:rPr lang="en-US" baseline="0" dirty="0"/>
              <a:t>Let’s discuss each of these in a bit more detail.</a:t>
            </a:r>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86</a:t>
            </a:fld>
            <a:endParaRPr lang="en-US"/>
          </a:p>
        </p:txBody>
      </p:sp>
    </p:spTree>
    <p:extLst>
      <p:ext uri="{BB962C8B-B14F-4D97-AF65-F5344CB8AC3E}">
        <p14:creationId xmlns:p14="http://schemas.microsoft.com/office/powerpoint/2010/main" val="34801846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First, we can use sampling, this is where we only use a randomly selected subset of our data and perform our analysis on that subset.</a:t>
            </a:r>
          </a:p>
          <a:p>
            <a:endParaRPr lang="en-US" baseline="0" dirty="0"/>
          </a:p>
          <a:p>
            <a:r>
              <a:rPr lang="en-US" baseline="0" dirty="0"/>
              <a:t>There are so many ways to perform sampling that entire chapters of books have been written on the subject. </a:t>
            </a:r>
          </a:p>
          <a:p>
            <a:endParaRPr lang="en-US" baseline="0" dirty="0"/>
          </a:p>
          <a:p>
            <a:r>
              <a:rPr lang="en-US" baseline="0" dirty="0"/>
              <a:t>Sampling is a very low-cost way to handle big data problems… however, it kind of defeats the purpose of collecting and storing big data.</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87</a:t>
            </a:fld>
            <a:endParaRPr lang="en-US"/>
          </a:p>
        </p:txBody>
      </p:sp>
    </p:spTree>
    <p:extLst>
      <p:ext uri="{BB962C8B-B14F-4D97-AF65-F5344CB8AC3E}">
        <p14:creationId xmlns:p14="http://schemas.microsoft.com/office/powerpoint/2010/main" val="35241215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Next, we can use Microsoft R Open (formerly known as Revolution R Open)</a:t>
            </a:r>
          </a:p>
          <a:p>
            <a:endParaRPr lang="en-US" baseline="0" dirty="0"/>
          </a:p>
          <a:p>
            <a:r>
              <a:rPr lang="en-US" baseline="0" dirty="0"/>
              <a:t>Microsoft R Open is a free open-source 64-bit enhanced distribution of R which provides multithreading support to R.</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will only help with the processing speed of your Big Data, it won’t help with the memory or disk space constraints.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addition, Microsoft R Open takes daily snapshots of the CRAN package repository.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allows you to ensure that you’re always running with the same packages you used to create your analysis (rather than always using the latest version of each package)</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88</a:t>
            </a:fld>
            <a:endParaRPr lang="en-US"/>
          </a:p>
        </p:txBody>
      </p:sp>
    </p:spTree>
    <p:extLst>
      <p:ext uri="{BB962C8B-B14F-4D97-AF65-F5344CB8AC3E}">
        <p14:creationId xmlns:p14="http://schemas.microsoft.com/office/powerpoint/2010/main" val="21583602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an idea of how much faster Microsoft</a:t>
            </a:r>
            <a:r>
              <a:rPr lang="en-US" baseline="0" dirty="0"/>
              <a:t> R Open performs common statistical operations than the standard single-threaded R distribution, here’s a chart that compares the relative performance.</a:t>
            </a:r>
          </a:p>
          <a:p>
            <a:endParaRPr lang="en-US" baseline="0" dirty="0"/>
          </a:p>
          <a:p>
            <a:r>
              <a:rPr lang="en-US" baseline="0" dirty="0"/>
              <a:t>In red we have the standard single-threaded R distribution.</a:t>
            </a:r>
          </a:p>
          <a:p>
            <a:endParaRPr lang="en-US" baseline="0" dirty="0"/>
          </a:p>
          <a:p>
            <a:r>
              <a:rPr lang="en-US" baseline="0" dirty="0"/>
              <a:t>In green, we Microsoft R Open with one thread.</a:t>
            </a:r>
          </a:p>
          <a:p>
            <a:endParaRPr lang="en-US" baseline="0" dirty="0"/>
          </a:p>
          <a:p>
            <a:r>
              <a:rPr lang="en-US" baseline="0" dirty="0"/>
              <a:t>In blue, Microsoft R Open with four threads.</a:t>
            </a:r>
          </a:p>
          <a:p>
            <a:endParaRPr lang="en-US" baseline="0" dirty="0"/>
          </a:p>
          <a:p>
            <a:r>
              <a:rPr lang="en-US" baseline="0" dirty="0"/>
              <a:t>And in purple, Microsoft R Open with 8 threads.</a:t>
            </a:r>
          </a:p>
          <a:p>
            <a:endParaRPr lang="en-US" baseline="0" dirty="0"/>
          </a:p>
          <a:p>
            <a:r>
              <a:rPr lang="en-US" baseline="0" dirty="0"/>
              <a:t>This is a pretty significant increase in performance for common tasks like matrix multiplication.</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89</a:t>
            </a:fld>
            <a:endParaRPr lang="en-US"/>
          </a:p>
        </p:txBody>
      </p:sp>
    </p:spTree>
    <p:extLst>
      <p:ext uri="{BB962C8B-B14F-4D97-AF65-F5344CB8AC3E}">
        <p14:creationId xmlns:p14="http://schemas.microsoft.com/office/powerpoint/2010/main" val="18341154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Third, we can use 3</a:t>
            </a:r>
            <a:r>
              <a:rPr lang="en-US" baseline="30000" dirty="0"/>
              <a:t>rd</a:t>
            </a:r>
            <a:r>
              <a:rPr lang="en-US" baseline="0" dirty="0"/>
              <a:t>-party extension packages for handing medium-sized data in R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 - Big Memory and </a:t>
            </a:r>
            <a:r>
              <a:rPr lang="en-US" baseline="0" dirty="0" err="1"/>
              <a:t>ff</a:t>
            </a:r>
            <a:r>
              <a:rPr lang="en-US" baseline="0" dirty="0"/>
              <a:t> which process data in chucks on the hard drive rather than loading the entire dataset in to memory at once</a:t>
            </a:r>
          </a:p>
        </p:txBody>
      </p:sp>
      <p:sp>
        <p:nvSpPr>
          <p:cNvPr id="4" name="Slide Number Placeholder 3"/>
          <p:cNvSpPr>
            <a:spLocks noGrp="1"/>
          </p:cNvSpPr>
          <p:nvPr>
            <p:ph type="sldNum" sz="quarter" idx="10"/>
          </p:nvPr>
        </p:nvSpPr>
        <p:spPr/>
        <p:txBody>
          <a:bodyPr/>
          <a:lstStyle/>
          <a:p>
            <a:fld id="{46CCA8AA-6E71-47FE-9319-37524BBB8E87}" type="slidenum">
              <a:rPr lang="en-US" smtClean="0"/>
              <a:t>90</a:t>
            </a:fld>
            <a:endParaRPr lang="en-US"/>
          </a:p>
        </p:txBody>
      </p:sp>
    </p:spTree>
    <p:extLst>
      <p:ext uri="{BB962C8B-B14F-4D97-AF65-F5344CB8AC3E}">
        <p14:creationId xmlns:p14="http://schemas.microsoft.com/office/powerpoint/2010/main" val="147267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logistics</a:t>
            </a:r>
            <a:r>
              <a:rPr lang="en-US" baseline="0" dirty="0"/>
              <a:t> for the course, we’ll have 8 lectures, which will be roughly 10 minutes each.</a:t>
            </a:r>
          </a:p>
          <a:p>
            <a:endParaRPr lang="en-US" baseline="0" dirty="0"/>
          </a:p>
          <a:p>
            <a:r>
              <a:rPr lang="en-US" baseline="0" dirty="0"/>
              <a:t>8 labs which will be roughly 15 minutes each.</a:t>
            </a:r>
          </a:p>
          <a:p>
            <a:endParaRPr lang="en-US" baseline="0" dirty="0"/>
          </a:p>
          <a:p>
            <a:r>
              <a:rPr lang="en-US" baseline="0" dirty="0"/>
              <a:t>We’ll take a 15 minutes break in the middle.</a:t>
            </a:r>
          </a:p>
          <a:p>
            <a:endParaRPr lang="en-US" baseline="0" dirty="0"/>
          </a:p>
          <a:p>
            <a:r>
              <a:rPr lang="en-US" baseline="0" dirty="0"/>
              <a:t>You can pair up for labs if you’d like, but it’s totally cool if you’d rather work on your own.</a:t>
            </a:r>
          </a:p>
          <a:p>
            <a:endParaRPr lang="en-US" baseline="0" dirty="0"/>
          </a:p>
          <a:p>
            <a:r>
              <a:rPr lang="en-US" baseline="0" dirty="0"/>
              <a:t>Feel free to ask questions as they occur.  However please be sure to help keep us on topic.</a:t>
            </a:r>
          </a:p>
          <a:p>
            <a:endParaRPr lang="en-US" baseline="0" dirty="0"/>
          </a:p>
          <a:p>
            <a:r>
              <a:rPr lang="en-US" baseline="0" dirty="0"/>
              <a:t>If you need to use the restroom, feel free come and go as you need.</a:t>
            </a:r>
          </a:p>
          <a:p>
            <a:endParaRPr lang="en-US" baseline="0" dirty="0"/>
          </a:p>
          <a:p>
            <a:r>
              <a:rPr lang="en-US" baseline="0" dirty="0"/>
              <a:t>Finally, we’ll have feedback forms at the end of the workshop where you will be able to help me improve this workshop for future attendees.</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a:t>
            </a:fld>
            <a:endParaRPr lang="en-US"/>
          </a:p>
        </p:txBody>
      </p:sp>
    </p:spTree>
    <p:extLst>
      <p:ext uri="{BB962C8B-B14F-4D97-AF65-F5344CB8AC3E}">
        <p14:creationId xmlns:p14="http://schemas.microsoft.com/office/powerpoint/2010/main" val="13449099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Fourth, we can use 3</a:t>
            </a:r>
            <a:r>
              <a:rPr lang="en-US" baseline="30000" dirty="0"/>
              <a:t>rd</a:t>
            </a:r>
            <a:r>
              <a:rPr lang="en-US" baseline="0" dirty="0"/>
              <a:t>-party big data extension packages in R like: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a:t>pbdr</a:t>
            </a:r>
            <a:r>
              <a:rPr lang="en-US" baseline="0" dirty="0"/>
              <a:t> (Programing with Big Data in R) which provides a set of big data interfaces for 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In addition, we have R extensions for Hadoop, hive, </a:t>
            </a:r>
            <a:r>
              <a:rPr lang="en-US" baseline="0" dirty="0" err="1"/>
              <a:t>hbase</a:t>
            </a:r>
            <a:r>
              <a:rPr lang="en-US" baseline="0" dirty="0"/>
              <a:t>, </a:t>
            </a:r>
            <a:r>
              <a:rPr lang="en-US" baseline="0" dirty="0" err="1"/>
              <a:t>hdfs</a:t>
            </a:r>
            <a:r>
              <a:rPr lang="en-US" baseline="0" dirty="0"/>
              <a:t>, and map reduce as well</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91</a:t>
            </a:fld>
            <a:endParaRPr lang="en-US"/>
          </a:p>
        </p:txBody>
      </p:sp>
    </p:spTree>
    <p:extLst>
      <p:ext uri="{BB962C8B-B14F-4D97-AF65-F5344CB8AC3E}">
        <p14:creationId xmlns:p14="http://schemas.microsoft.com/office/powerpoint/2010/main" val="140044027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Finally, the most powerful, but costly, of these options for handling Big Data for R is Microsoft R Server (formerly Revolution R Enterprise)</a:t>
            </a:r>
          </a:p>
          <a:p>
            <a:endParaRPr lang="en-US" baseline="0" dirty="0"/>
          </a:p>
          <a:p>
            <a:r>
              <a:rPr lang="en-US" baseline="0" dirty="0"/>
              <a:t>This solution overcomes the processing, memory, and disk constraints with multi-threading, distributed computing, and data source connectors.</a:t>
            </a:r>
          </a:p>
          <a:p>
            <a:endParaRPr lang="en-US" baseline="0" dirty="0"/>
          </a:p>
          <a:p>
            <a:r>
              <a:rPr lang="en-US" baseline="0" dirty="0"/>
              <a:t>In addition, it also overcome constraints from moving large data sets from the data repository to the client machine by executing the query at the data repository and returning the results to the client machine.</a:t>
            </a:r>
          </a:p>
          <a:p>
            <a:endParaRPr lang="en-US" baseline="0" dirty="0"/>
          </a:p>
          <a:p>
            <a:r>
              <a:rPr lang="en-US" baseline="0" dirty="0"/>
              <a:t>It supports, Windows, SQL Server 2016, Linux, Teradata, Hadoop, and (soon) HDInsight platforms.</a:t>
            </a:r>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92</a:t>
            </a:fld>
            <a:endParaRPr lang="en-US"/>
          </a:p>
        </p:txBody>
      </p:sp>
    </p:spTree>
    <p:extLst>
      <p:ext uri="{BB962C8B-B14F-4D97-AF65-F5344CB8AC3E}">
        <p14:creationId xmlns:p14="http://schemas.microsoft.com/office/powerpoint/2010/main" val="390937213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46CCA8AA-6E71-47FE-9319-37524BBB8E87}" type="slidenum">
              <a:rPr lang="en-US" smtClean="0"/>
              <a:t>93</a:t>
            </a:fld>
            <a:endParaRPr lang="en-US"/>
          </a:p>
        </p:txBody>
      </p:sp>
    </p:spTree>
    <p:extLst>
      <p:ext uri="{BB962C8B-B14F-4D97-AF65-F5344CB8AC3E}">
        <p14:creationId xmlns:p14="http://schemas.microsoft.com/office/powerpoint/2010/main" val="264970211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learned about statistical models and big data, we’re ready to learn</a:t>
            </a:r>
            <a:r>
              <a:rPr lang="en-US" baseline="0" dirty="0"/>
              <a:t> about machine learning and how to train, test, and implement machine learning models</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94</a:t>
            </a:fld>
            <a:endParaRPr lang="en-US"/>
          </a:p>
        </p:txBody>
      </p:sp>
    </p:spTree>
    <p:extLst>
      <p:ext uri="{BB962C8B-B14F-4D97-AF65-F5344CB8AC3E}">
        <p14:creationId xmlns:p14="http://schemas.microsoft.com/office/powerpoint/2010/main" val="42265881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machine learning?</a:t>
            </a:r>
          </a:p>
          <a:p>
            <a:endParaRPr lang="en-US" dirty="0"/>
          </a:p>
          <a:p>
            <a:r>
              <a:rPr lang="en-US" dirty="0"/>
              <a:t>Machine learning</a:t>
            </a:r>
            <a:r>
              <a:rPr lang="en-US" baseline="0" dirty="0"/>
              <a:t> is a subfield of artificial intelligence</a:t>
            </a:r>
          </a:p>
          <a:p>
            <a:endParaRPr lang="en-US" baseline="0" dirty="0"/>
          </a:p>
          <a:p>
            <a:r>
              <a:rPr lang="en-US" baseline="0" dirty="0"/>
              <a:t>The goal of artificial intelligence is to create machines that act rationally in response to input in their environment and make decisions to achieve a goal of some kind.</a:t>
            </a:r>
          </a:p>
          <a:p>
            <a:endParaRPr lang="en-US" baseline="0" dirty="0"/>
          </a:p>
          <a:p>
            <a:r>
              <a:rPr lang="en-US" baseline="0" dirty="0"/>
              <a:t>Machine learning is artificial intelligence where the machines are learning to complete tasks with out being explicitly programmed to complete those tasks.</a:t>
            </a:r>
          </a:p>
          <a:p>
            <a:endParaRPr lang="en-US" baseline="0" dirty="0"/>
          </a:p>
          <a:p>
            <a:r>
              <a:rPr lang="en-US" baseline="0" dirty="0"/>
              <a:t>All modern machine learning is based on statistics, so we make heavy use of statistical methods and theory.</a:t>
            </a:r>
          </a:p>
          <a:p>
            <a:endParaRPr lang="en-US" baseline="0" dirty="0"/>
          </a:p>
          <a:p>
            <a:r>
              <a:rPr lang="en-US" baseline="0" dirty="0"/>
              <a:t>In addition, machine learning is similar (or the same, depending upon who you ask) to data mining.</a:t>
            </a:r>
          </a:p>
        </p:txBody>
      </p:sp>
      <p:sp>
        <p:nvSpPr>
          <p:cNvPr id="4" name="Slide Number Placeholder 3"/>
          <p:cNvSpPr>
            <a:spLocks noGrp="1"/>
          </p:cNvSpPr>
          <p:nvPr>
            <p:ph type="sldNum" sz="quarter" idx="10"/>
          </p:nvPr>
        </p:nvSpPr>
        <p:spPr/>
        <p:txBody>
          <a:bodyPr/>
          <a:lstStyle/>
          <a:p>
            <a:fld id="{46CCA8AA-6E71-47FE-9319-37524BBB8E87}" type="slidenum">
              <a:rPr lang="en-US" smtClean="0"/>
              <a:t>95</a:t>
            </a:fld>
            <a:endParaRPr lang="en-US"/>
          </a:p>
        </p:txBody>
      </p:sp>
    </p:spTree>
    <p:extLst>
      <p:ext uri="{BB962C8B-B14F-4D97-AF65-F5344CB8AC3E}">
        <p14:creationId xmlns:p14="http://schemas.microsoft.com/office/powerpoint/2010/main" val="31860731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machine learning</a:t>
            </a:r>
            <a:r>
              <a:rPr lang="en-US" baseline="0" dirty="0"/>
              <a:t> is built on statistics, we use statistical models for most of our machine-learning algorithms.</a:t>
            </a:r>
          </a:p>
          <a:p>
            <a:endParaRPr lang="en-US" baseline="0" dirty="0"/>
          </a:p>
          <a:p>
            <a:r>
              <a:rPr lang="en-US" baseline="0" dirty="0"/>
              <a:t>We have a training algorithm that uses the training data to set the parameters for the statistical model.</a:t>
            </a:r>
          </a:p>
          <a:p>
            <a:endParaRPr lang="en-US" baseline="0" dirty="0"/>
          </a:p>
          <a:p>
            <a:r>
              <a:rPr lang="en-US" baseline="0" dirty="0"/>
              <a:t>Then we use the model to predict answers given entirely new data that the model has never seen based on the probabilities in the statistical model.</a:t>
            </a:r>
            <a:endParaRPr lang="en-US" dirty="0"/>
          </a:p>
          <a:p>
            <a:endParaRPr lang="en-US" dirty="0"/>
          </a:p>
          <a:p>
            <a:r>
              <a:rPr lang="en-US" dirty="0"/>
              <a:t>The main difference</a:t>
            </a:r>
            <a:r>
              <a:rPr lang="en-US" baseline="0" dirty="0"/>
              <a:t> between statistical modeling and data mining vs. machine learning is that:</a:t>
            </a:r>
          </a:p>
          <a:p>
            <a:endParaRPr lang="en-US" baseline="0" dirty="0"/>
          </a:p>
          <a:p>
            <a:r>
              <a:rPr lang="en-US" baseline="0" dirty="0"/>
              <a:t>… with statistical modeling and data mining, we create the model in attempt to explain things.  </a:t>
            </a:r>
          </a:p>
          <a:p>
            <a:endParaRPr lang="en-US" baseline="0" dirty="0"/>
          </a:p>
          <a:p>
            <a:r>
              <a:rPr lang="en-US" baseline="0" dirty="0"/>
              <a:t>… with machine learning, we attempt to predict things instead.</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96</a:t>
            </a:fld>
            <a:endParaRPr lang="en-US"/>
          </a:p>
        </p:txBody>
      </p:sp>
    </p:spTree>
    <p:extLst>
      <p:ext uri="{BB962C8B-B14F-4D97-AF65-F5344CB8AC3E}">
        <p14:creationId xmlns:p14="http://schemas.microsoft.com/office/powerpoint/2010/main" val="11245465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machine learning actually do?</a:t>
            </a:r>
          </a:p>
          <a:p>
            <a:endParaRPr lang="en-US" dirty="0"/>
          </a:p>
          <a:p>
            <a:r>
              <a:rPr lang="en-US" dirty="0"/>
              <a:t>Well, despite all the cool things we hear</a:t>
            </a:r>
            <a:r>
              <a:rPr lang="en-US" baseline="0" dirty="0"/>
              <a:t> about machine learning doing for google, Netflix, and Amazon, there really are only four types of questions machine learning algorithms can answer:</a:t>
            </a:r>
            <a:endParaRPr lang="en-US" dirty="0"/>
          </a:p>
          <a:p>
            <a:endParaRPr lang="en-US" dirty="0"/>
          </a:p>
          <a:p>
            <a:r>
              <a:rPr lang="en-US" dirty="0"/>
              <a:t>First, we have Classification</a:t>
            </a:r>
            <a:r>
              <a:rPr lang="en-US" baseline="0" dirty="0"/>
              <a:t> - where we predict categorical values</a:t>
            </a:r>
          </a:p>
          <a:p>
            <a:endParaRPr lang="en-US" baseline="0" dirty="0"/>
          </a:p>
          <a:p>
            <a:r>
              <a:rPr lang="en-US" baseline="0" dirty="0"/>
              <a:t>Next, we have Regression - where we predict numeric values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Then we have Cluster Analysis – where we find patterns in the data</a:t>
            </a:r>
          </a:p>
          <a:p>
            <a:endParaRPr lang="en-US" baseline="0" dirty="0"/>
          </a:p>
          <a:p>
            <a:r>
              <a:rPr lang="en-US" baseline="0" dirty="0"/>
              <a:t>Finally, we have Anomaly Detection – where we find odd things (called outliers) in the data</a:t>
            </a:r>
          </a:p>
          <a:p>
            <a:endParaRPr lang="en-US" baseline="0" dirty="0"/>
          </a:p>
          <a:p>
            <a:r>
              <a:rPr lang="en-US" baseline="0" dirty="0"/>
              <a:t>All of the complex and cool stuff that machine learning does is essentially built on answering these four types of questions.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97</a:t>
            </a:fld>
            <a:endParaRPr lang="en-US"/>
          </a:p>
        </p:txBody>
      </p:sp>
    </p:spTree>
    <p:extLst>
      <p:ext uri="{BB962C8B-B14F-4D97-AF65-F5344CB8AC3E}">
        <p14:creationId xmlns:p14="http://schemas.microsoft.com/office/powerpoint/2010/main" val="30364740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essentially three main types</a:t>
            </a:r>
            <a:r>
              <a:rPr lang="en-US" baseline="0" dirty="0"/>
              <a:t> of machine learning.</a:t>
            </a:r>
          </a:p>
          <a:p>
            <a:endParaRPr lang="en-US" baseline="0" dirty="0"/>
          </a:p>
          <a:p>
            <a:endParaRPr lang="en-US" dirty="0"/>
          </a:p>
          <a:p>
            <a:r>
              <a:rPr lang="en-US" dirty="0"/>
              <a:t>First, we have Supervised learning, where </a:t>
            </a:r>
            <a:r>
              <a:rPr lang="en-US" baseline="0" dirty="0"/>
              <a:t>humans</a:t>
            </a:r>
            <a:r>
              <a:rPr lang="en-US" dirty="0"/>
              <a:t> provide</a:t>
            </a:r>
            <a:r>
              <a:rPr lang="en-US" baseline="0" dirty="0"/>
              <a:t> labels (i.e. output value) for each row of input data in the test data set.</a:t>
            </a:r>
          </a:p>
          <a:p>
            <a:endParaRPr lang="en-US" baseline="0" dirty="0"/>
          </a:p>
          <a:p>
            <a:r>
              <a:rPr lang="en-US" baseline="0" dirty="0"/>
              <a:t>… then the machine learns how to predict output given new input row (e.g. classification and regression).</a:t>
            </a:r>
          </a:p>
          <a:p>
            <a:endParaRPr lang="en-US" baseline="0" dirty="0"/>
          </a:p>
          <a:p>
            <a:r>
              <a:rPr lang="en-US" baseline="0" dirty="0"/>
              <a:t>Next, we have Unsupervised learning, where humans do not provide any labels </a:t>
            </a:r>
          </a:p>
          <a:p>
            <a:endParaRPr lang="en-US" baseline="0" dirty="0"/>
          </a:p>
          <a:p>
            <a:r>
              <a:rPr lang="en-US" baseline="0" dirty="0"/>
              <a:t>… and the machine learns structure of data or finds patterns in data (e.g. clustering).</a:t>
            </a:r>
          </a:p>
          <a:p>
            <a:endParaRPr lang="en-US" baseline="0" dirty="0"/>
          </a:p>
          <a:p>
            <a:r>
              <a:rPr lang="en-US" baseline="0" dirty="0"/>
              <a:t>Finally, we have Reinforcement Learning, where the machine attempts to achieve a goal in a dynamic environment </a:t>
            </a:r>
          </a:p>
          <a:p>
            <a:endParaRPr lang="en-US" baseline="0" dirty="0"/>
          </a:p>
          <a:p>
            <a:r>
              <a:rPr lang="en-US" baseline="0" dirty="0"/>
              <a:t>… and receives rewards or punishment (i.e. reinforcement) depending upon whether it is getting closer to achieving the goal or not.</a:t>
            </a:r>
          </a:p>
          <a:p>
            <a:endParaRPr lang="en-US" baseline="0" dirty="0"/>
          </a:p>
          <a:p>
            <a:r>
              <a:rPr lang="en-US" baseline="0" dirty="0"/>
              <a:t>We looked at supervised learning when we built our linear regression model and used it to predict new values in our last demo.</a:t>
            </a:r>
          </a:p>
          <a:p>
            <a:endParaRPr lang="en-US" baseline="0" dirty="0"/>
          </a:p>
          <a:p>
            <a:r>
              <a:rPr lang="en-US" baseline="0" dirty="0"/>
              <a:t>We’ll learn how to do unsupervised learning when we perform our cluster analysis in our next demo.</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98</a:t>
            </a:fld>
            <a:endParaRPr lang="en-US"/>
          </a:p>
        </p:txBody>
      </p:sp>
    </p:spTree>
    <p:extLst>
      <p:ext uri="{BB962C8B-B14F-4D97-AF65-F5344CB8AC3E}">
        <p14:creationId xmlns:p14="http://schemas.microsoft.com/office/powerpoint/2010/main" val="416908835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types of machine learning algorithms</a:t>
            </a:r>
            <a:r>
              <a:rPr lang="en-US" baseline="0" dirty="0"/>
              <a:t> in existence with new algorithms being created every day.</a:t>
            </a:r>
          </a:p>
          <a:p>
            <a:endParaRPr lang="en-US" baseline="0" dirty="0"/>
          </a:p>
          <a:p>
            <a:r>
              <a:rPr lang="en-US" baseline="0" dirty="0"/>
              <a:t>Here are just a few of the most popular types of </a:t>
            </a:r>
            <a:r>
              <a:rPr lang="en-US" baseline="0" dirty="0" err="1"/>
              <a:t>algorthms</a:t>
            </a:r>
            <a:r>
              <a:rPr lang="en-US" baseline="0" dirty="0"/>
              <a:t>.</a:t>
            </a:r>
          </a:p>
          <a:p>
            <a:endParaRPr lang="en-US" baseline="0" dirty="0"/>
          </a:p>
          <a:p>
            <a:r>
              <a:rPr lang="en-US" baseline="0" dirty="0"/>
              <a:t>For each of these general algorithm types, there may be dozens of different specific implementations.</a:t>
            </a:r>
          </a:p>
          <a:p>
            <a:endParaRPr lang="en-US" baseline="0" dirty="0"/>
          </a:p>
          <a:p>
            <a:r>
              <a:rPr lang="en-US" dirty="0"/>
              <a:t> - Decision Tree – create a tree</a:t>
            </a:r>
            <a:r>
              <a:rPr lang="en-US" baseline="0" dirty="0"/>
              <a:t> or </a:t>
            </a:r>
            <a:r>
              <a:rPr lang="en-US" dirty="0"/>
              <a:t>forest of trees</a:t>
            </a:r>
            <a:r>
              <a:rPr lang="en-US" baseline="0" dirty="0"/>
              <a:t> which represents the decision-making process of choosing an output given each input value</a:t>
            </a:r>
          </a:p>
          <a:p>
            <a:endParaRPr lang="en-US" baseline="0" dirty="0"/>
          </a:p>
          <a:p>
            <a:r>
              <a:rPr lang="en-US" baseline="0" dirty="0"/>
              <a:t> - Naïve Bayes Classifier – assume that all input variables are conditionally independent an compute the probability of the output based upon the contribution of each input</a:t>
            </a:r>
          </a:p>
          <a:p>
            <a:endParaRPr lang="en-US" baseline="0" dirty="0"/>
          </a:p>
          <a:p>
            <a:r>
              <a:rPr lang="en-US" baseline="0" dirty="0"/>
              <a:t> - Linear Regression – predict a continuous output given one or more input values modeled one or more a linear functions</a:t>
            </a:r>
          </a:p>
          <a:p>
            <a:endParaRPr lang="en-US" baseline="0" dirty="0"/>
          </a:p>
          <a:p>
            <a:r>
              <a:rPr lang="en-US" baseline="0" dirty="0"/>
              <a:t> - Logistic Regression – predict a categorical output given on or more input values modeled by logistic functions</a:t>
            </a:r>
          </a:p>
          <a:p>
            <a:endParaRPr lang="en-US" baseline="0" dirty="0"/>
          </a:p>
          <a:p>
            <a:r>
              <a:rPr lang="en-US" baseline="0" dirty="0"/>
              <a:t> - Support Vector Machines – use the kernel trick to project the data into a hyper-dimensional space separated by a maximum-margin hyperplane</a:t>
            </a:r>
          </a:p>
          <a:p>
            <a:endParaRPr lang="en-US" baseline="0" dirty="0"/>
          </a:p>
          <a:p>
            <a:r>
              <a:rPr lang="en-US" baseline="0" dirty="0"/>
              <a:t> - Neural Networks – use a overly-simplified mathematical model of neurons in the brain to predict an output given a set of inputs</a:t>
            </a:r>
          </a:p>
          <a:p>
            <a:endParaRPr lang="en-US" baseline="0" dirty="0"/>
          </a:p>
          <a:p>
            <a:r>
              <a:rPr lang="en-US" baseline="0" dirty="0"/>
              <a:t> - K-Means Clustering – use a predetermined number (k) random starting points and mathematically converge them to the center of each cluster of data points to divide the data points into a set of clusters.</a:t>
            </a:r>
          </a:p>
          <a:p>
            <a:endParaRPr lang="en-US" baseline="0" dirty="0"/>
          </a:p>
          <a:p>
            <a:r>
              <a:rPr lang="en-US" baseline="0" dirty="0"/>
              <a:t> - Ensemble Learning – use a bunch of simple ML algorithms and have them vote for the best output (e.g. decision forests)</a:t>
            </a:r>
          </a:p>
          <a:p>
            <a:endParaRPr lang="en-US" dirty="0"/>
          </a:p>
          <a:p>
            <a:r>
              <a:rPr lang="en-US" dirty="0"/>
              <a:t>We can mentally organize all of these algorithms into supervised</a:t>
            </a:r>
            <a:r>
              <a:rPr lang="en-US" baseline="0" dirty="0"/>
              <a:t> or unsupervised </a:t>
            </a:r>
          </a:p>
          <a:p>
            <a:endParaRPr lang="en-US" baseline="0" dirty="0"/>
          </a:p>
          <a:p>
            <a:r>
              <a:rPr lang="en-US" baseline="0" dirty="0"/>
              <a:t>… and by which of the four types of ML questions they are answering.</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99</a:t>
            </a:fld>
            <a:endParaRPr lang="en-US"/>
          </a:p>
        </p:txBody>
      </p:sp>
    </p:spTree>
    <p:extLst>
      <p:ext uri="{BB962C8B-B14F-4D97-AF65-F5344CB8AC3E}">
        <p14:creationId xmlns:p14="http://schemas.microsoft.com/office/powerpoint/2010/main" val="7024598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machine learning process</a:t>
            </a:r>
            <a:r>
              <a:rPr lang="en-US" baseline="0" dirty="0"/>
              <a:t> is, again, an iterative process.</a:t>
            </a:r>
          </a:p>
          <a:p>
            <a:endParaRPr lang="en-US" baseline="0" dirty="0"/>
          </a:p>
          <a:p>
            <a:r>
              <a:rPr lang="en-US" baseline="0" dirty="0"/>
              <a:t>First, We start by finding a question that we want to attempt to answer using machine learning.</a:t>
            </a:r>
          </a:p>
          <a:p>
            <a:endParaRPr lang="en-US" baseline="0" dirty="0"/>
          </a:p>
          <a:p>
            <a:r>
              <a:rPr lang="en-US" baseline="0" dirty="0"/>
              <a:t>Second, we prepare the data for the machine learning algorithm.</a:t>
            </a:r>
          </a:p>
          <a:p>
            <a:endParaRPr lang="en-US" baseline="0" dirty="0"/>
          </a:p>
          <a:p>
            <a:r>
              <a:rPr lang="en-US" baseline="0" dirty="0"/>
              <a:t>This step is essentially the same tasks as we perform during data munging.</a:t>
            </a:r>
          </a:p>
          <a:p>
            <a:endParaRPr lang="en-US" baseline="0" dirty="0"/>
          </a:p>
          <a:p>
            <a:r>
              <a:rPr lang="en-US" baseline="0" dirty="0"/>
              <a:t>Third, we train the model.</a:t>
            </a:r>
          </a:p>
          <a:p>
            <a:endParaRPr lang="en-US" baseline="0" dirty="0"/>
          </a:p>
          <a:p>
            <a:r>
              <a:rPr lang="en-US" baseline="0" dirty="0"/>
              <a:t>We do this by splitting our data set into a training set and a test set.</a:t>
            </a:r>
          </a:p>
          <a:p>
            <a:endParaRPr lang="en-US" baseline="0" dirty="0"/>
          </a:p>
          <a:p>
            <a:r>
              <a:rPr lang="en-US" baseline="0" dirty="0"/>
              <a:t>Then we use the training set to train the parameters of the model using our learning algorithm.</a:t>
            </a:r>
          </a:p>
          <a:p>
            <a:endParaRPr lang="en-US" baseline="0" dirty="0"/>
          </a:p>
          <a:p>
            <a:r>
              <a:rPr lang="en-US" baseline="0" dirty="0"/>
              <a:t>Fourth, we evaluate the model.</a:t>
            </a:r>
          </a:p>
          <a:p>
            <a:endParaRPr lang="en-US" baseline="0" dirty="0"/>
          </a:p>
          <a:p>
            <a:r>
              <a:rPr lang="en-US" baseline="0" dirty="0"/>
              <a:t>We have numerous ways to determine how accurate or reliable the machine learning model is given the training data provided.</a:t>
            </a:r>
          </a:p>
          <a:p>
            <a:endParaRPr lang="en-US" baseline="0" dirty="0"/>
          </a:p>
          <a:p>
            <a:r>
              <a:rPr lang="en-US" baseline="0" dirty="0"/>
              <a:t>We will also likely compare multiple machine learning </a:t>
            </a:r>
            <a:r>
              <a:rPr lang="en-US" baseline="0" dirty="0" err="1"/>
              <a:t>algorthms</a:t>
            </a:r>
            <a:r>
              <a:rPr lang="en-US" baseline="0" dirty="0"/>
              <a:t> in this phase, and tune the parameters of the model to avoid issues like model overfitting.</a:t>
            </a:r>
          </a:p>
          <a:p>
            <a:endParaRPr lang="en-US" baseline="0" dirty="0"/>
          </a:p>
          <a:p>
            <a:r>
              <a:rPr lang="en-US" baseline="0" dirty="0"/>
              <a:t>Fifth, once we have a model with a reliability that is acceptable for production, we deploy it to production.</a:t>
            </a:r>
          </a:p>
          <a:p>
            <a:endParaRPr lang="en-US" baseline="0" dirty="0"/>
          </a:p>
          <a:p>
            <a:r>
              <a:rPr lang="en-US" baseline="0" dirty="0"/>
              <a:t>Finally, we must monitor, update, and maintain the model because human behaviors change in response to the application of the machine learning models over time.</a:t>
            </a:r>
          </a:p>
          <a:p>
            <a:endParaRPr lang="en-US" baseline="0" dirty="0"/>
          </a:p>
          <a:p>
            <a:r>
              <a:rPr lang="en-US" baseline="0" dirty="0"/>
              <a:t>We don’t have time to go though this process step by step during our demo and lab, but we will go through a few of the steps.</a:t>
            </a:r>
          </a:p>
          <a:p>
            <a:endParaRPr lang="en-US" baseline="0" dirty="0"/>
          </a:p>
          <a:p>
            <a:r>
              <a:rPr lang="en-US" baseline="0" dirty="0"/>
              <a:t>Please note, that machine learning isn’t something you learn in a hour… it requires quite a bit of knowledge and practice to get good at applying reliable machine learning models in production.</a:t>
            </a:r>
          </a:p>
          <a:p>
            <a:endParaRPr lang="en-US" dirty="0"/>
          </a:p>
          <a:p>
            <a:r>
              <a:rPr lang="en-US" dirty="0"/>
              <a:t>NOTE: We</a:t>
            </a:r>
            <a:r>
              <a:rPr lang="en-US" baseline="0" dirty="0"/>
              <a:t> already did a simple form of supervised machine learning during our linear regression modeling lab, so you’re getting two machine learning examples for the price of one today.</a:t>
            </a:r>
            <a:endParaRPr lang="en-US" dirty="0"/>
          </a:p>
        </p:txBody>
      </p:sp>
      <p:sp>
        <p:nvSpPr>
          <p:cNvPr id="4" name="Slide Number Placeholder 3"/>
          <p:cNvSpPr>
            <a:spLocks noGrp="1"/>
          </p:cNvSpPr>
          <p:nvPr>
            <p:ph type="sldNum" sz="quarter" idx="10"/>
          </p:nvPr>
        </p:nvSpPr>
        <p:spPr/>
        <p:txBody>
          <a:bodyPr/>
          <a:lstStyle/>
          <a:p>
            <a:fld id="{46CCA8AA-6E71-47FE-9319-37524BBB8E87}" type="slidenum">
              <a:rPr lang="en-US" smtClean="0"/>
              <a:t>100</a:t>
            </a:fld>
            <a:endParaRPr lang="en-US"/>
          </a:p>
        </p:txBody>
      </p:sp>
    </p:spTree>
    <p:extLst>
      <p:ext uri="{BB962C8B-B14F-4D97-AF65-F5344CB8AC3E}">
        <p14:creationId xmlns:p14="http://schemas.microsoft.com/office/powerpoint/2010/main" val="3578357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8385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50421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907696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828451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7643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42076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5/18/2016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6203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5/18/2016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2057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252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44993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515239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6107100"/>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00.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7.jpe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3.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0.xml"/><Relationship Id="rId1" Type="http://schemas.openxmlformats.org/officeDocument/2006/relationships/slideLayout" Target="../slideLayouts/slideLayout4.xml"/><Relationship Id="rId4" Type="http://schemas.openxmlformats.org/officeDocument/2006/relationships/image" Target="../media/image78.png"/></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1.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2.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11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13.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11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hyperlink" Target="https://www.coursera.org/specializations/jhu-data-science"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www.r-bloggers.com/" TargetMode="External"/><Relationship Id="rId5" Type="http://schemas.openxmlformats.org/officeDocument/2006/relationships/hyperlink" Target="http://flowingdata.com/" TargetMode="External"/><Relationship Id="rId4" Type="http://schemas.openxmlformats.org/officeDocument/2006/relationships/hyperlink" Target="http://blog.revolutionanalytics.com/"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88.emf"/><Relationship Id="rId4" Type="http://schemas.openxmlformats.org/officeDocument/2006/relationships/image" Target="../media/image87.emf"/></Relationships>
</file>

<file path=ppt/slides/_rels/slide122.xml.rels><?xml version="1.0" encoding="UTF-8" standalone="yes"?>
<Relationships xmlns="http://schemas.openxmlformats.org/package/2006/relationships"><Relationship Id="rId3" Type="http://schemas.openxmlformats.org/officeDocument/2006/relationships/hyperlink" Target="https://twitter.com/MatthewRenze" TargetMode="External"/><Relationship Id="rId2" Type="http://schemas.openxmlformats.org/officeDocument/2006/relationships/notesSlide" Target="../notesSlides/notesSlide120.xml"/><Relationship Id="rId1" Type="http://schemas.openxmlformats.org/officeDocument/2006/relationships/slideLayout" Target="../slideLayouts/slideLayout2.xml"/><Relationship Id="rId5" Type="http://schemas.openxmlformats.org/officeDocument/2006/relationships/hyperlink" Target="http://www.matthewrenze.com/" TargetMode="External"/><Relationship Id="rId4" Type="http://schemas.openxmlformats.org/officeDocument/2006/relationships/hyperlink" Target="mailto:matthew@renzeconsulting.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27.emf"/><Relationship Id="rId4" Type="http://schemas.openxmlformats.org/officeDocument/2006/relationships/image" Target="../media/image26.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8.jpeg"/><Relationship Id="rId2" Type="http://schemas.openxmlformats.org/officeDocument/2006/relationships/notesSlide" Target="../notesSlides/notesSlide55.xml"/><Relationship Id="rId16" Type="http://schemas.microsoft.com/office/2007/relationships/hdphoto" Target="../media/hdphoto6.wdp"/><Relationship Id="rId1" Type="http://schemas.openxmlformats.org/officeDocument/2006/relationships/slideLayout" Target="../slideLayouts/slideLayout6.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4.png"/><Relationship Id="rId15" Type="http://schemas.openxmlformats.org/officeDocument/2006/relationships/image" Target="../media/image40.png"/><Relationship Id="rId10" Type="http://schemas.openxmlformats.org/officeDocument/2006/relationships/image" Target="../media/image37.png"/><Relationship Id="rId4" Type="http://schemas.microsoft.com/office/2007/relationships/hdphoto" Target="../media/hdphoto1.wdp"/><Relationship Id="rId9" Type="http://schemas.microsoft.com/office/2007/relationships/hdphoto" Target="../media/hdphoto3.wdp"/><Relationship Id="rId14" Type="http://schemas.microsoft.com/office/2007/relationships/hdphoto" Target="../media/hdphoto5.wdp"/></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39.png"/><Relationship Id="rId18" Type="http://schemas.microsoft.com/office/2007/relationships/hdphoto" Target="../media/hdphoto7.wdp"/><Relationship Id="rId3" Type="http://schemas.openxmlformats.org/officeDocument/2006/relationships/image" Target="../media/image41.jpeg"/><Relationship Id="rId7" Type="http://schemas.microsoft.com/office/2007/relationships/hdphoto" Target="../media/hdphoto2.wdp"/><Relationship Id="rId12" Type="http://schemas.microsoft.com/office/2007/relationships/hdphoto" Target="../media/hdphoto4.wdp"/><Relationship Id="rId17" Type="http://schemas.openxmlformats.org/officeDocument/2006/relationships/image" Target="../media/image42.png"/><Relationship Id="rId2" Type="http://schemas.openxmlformats.org/officeDocument/2006/relationships/notesSlide" Target="../notesSlides/notesSlide58.xml"/><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34.png"/><Relationship Id="rId11" Type="http://schemas.openxmlformats.org/officeDocument/2006/relationships/image" Target="../media/image37.png"/><Relationship Id="rId5" Type="http://schemas.microsoft.com/office/2007/relationships/hdphoto" Target="../media/hdphoto1.wdp"/><Relationship Id="rId15" Type="http://schemas.openxmlformats.org/officeDocument/2006/relationships/image" Target="../media/image40.png"/><Relationship Id="rId10" Type="http://schemas.microsoft.com/office/2007/relationships/hdphoto" Target="../media/hdphoto3.wdp"/><Relationship Id="rId4" Type="http://schemas.openxmlformats.org/officeDocument/2006/relationships/image" Target="../media/image33.png"/><Relationship Id="rId9" Type="http://schemas.openxmlformats.org/officeDocument/2006/relationships/image" Target="../media/image36.png"/><Relationship Id="rId14" Type="http://schemas.microsoft.com/office/2007/relationships/hdphoto" Target="../media/hdphoto5.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image" Target="../media/image36.png"/><Relationship Id="rId13" Type="http://schemas.microsoft.com/office/2007/relationships/hdphoto" Target="../media/hdphoto5.wdp"/><Relationship Id="rId3" Type="http://schemas.openxmlformats.org/officeDocument/2006/relationships/image" Target="../media/image33.png"/><Relationship Id="rId7" Type="http://schemas.openxmlformats.org/officeDocument/2006/relationships/image" Target="../media/image35.png"/><Relationship Id="rId12" Type="http://schemas.openxmlformats.org/officeDocument/2006/relationships/image" Target="../media/image39.png"/><Relationship Id="rId2" Type="http://schemas.openxmlformats.org/officeDocument/2006/relationships/notesSlide" Target="../notesSlides/notesSlide63.xml"/><Relationship Id="rId16" Type="http://schemas.openxmlformats.org/officeDocument/2006/relationships/image" Target="../media/image48.jpeg"/><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34.png"/><Relationship Id="rId15" Type="http://schemas.microsoft.com/office/2007/relationships/hdphoto" Target="../media/hdphoto6.wdp"/><Relationship Id="rId10" Type="http://schemas.openxmlformats.org/officeDocument/2006/relationships/image" Target="../media/image37.png"/><Relationship Id="rId4" Type="http://schemas.microsoft.com/office/2007/relationships/hdphoto" Target="../media/hdphoto1.wdp"/><Relationship Id="rId9" Type="http://schemas.microsoft.com/office/2007/relationships/hdphoto" Target="../media/hdphoto3.wdp"/><Relationship Id="rId1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7.jpe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Practical Data Science with R</a:t>
            </a:r>
          </a:p>
        </p:txBody>
      </p:sp>
      <p:sp>
        <p:nvSpPr>
          <p:cNvPr id="3" name="Subtitle 2"/>
          <p:cNvSpPr>
            <a:spLocks noGrp="1"/>
          </p:cNvSpPr>
          <p:nvPr>
            <p:ph type="subTitle" idx="1"/>
          </p:nvPr>
        </p:nvSpPr>
        <p:spPr/>
        <p:txBody>
          <a:bodyPr>
            <a:normAutofit/>
          </a:bodyPr>
          <a:lstStyle/>
          <a:p>
            <a:endParaRPr lang="en-US" dirty="0"/>
          </a:p>
          <a:p>
            <a:r>
              <a:rPr lang="en-US" dirty="0"/>
              <a:t>@</a:t>
            </a:r>
            <a:r>
              <a:rPr lang="en-US" dirty="0" err="1"/>
              <a:t>MatthewRenze</a:t>
            </a:r>
            <a:endParaRPr lang="en-US" dirty="0"/>
          </a:p>
          <a:p>
            <a:r>
              <a:rPr lang="en-US" dirty="0"/>
              <a:t>#</a:t>
            </a:r>
            <a:r>
              <a:rPr lang="en-US" dirty="0" err="1"/>
              <a:t>NebraskaCode</a:t>
            </a:r>
            <a:r>
              <a:rPr lang="en-US" dirty="0"/>
              <a:t> </a:t>
            </a:r>
          </a:p>
        </p:txBody>
      </p:sp>
    </p:spTree>
    <p:extLst>
      <p:ext uri="{BB962C8B-B14F-4D97-AF65-F5344CB8AC3E}">
        <p14:creationId xmlns:p14="http://schemas.microsoft.com/office/powerpoint/2010/main" val="1258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Workshop URL</a:t>
            </a:r>
          </a:p>
        </p:txBody>
      </p:sp>
      <p:sp>
        <p:nvSpPr>
          <p:cNvPr id="6" name="Title 1"/>
          <p:cNvSpPr txBox="1">
            <a:spLocks/>
          </p:cNvSpPr>
          <p:nvPr/>
        </p:nvSpPr>
        <p:spPr>
          <a:xfrm>
            <a:off x="838200" y="28956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t>http://www.matthewrenze.com/workshops/practical-data-science-with-r/</a:t>
            </a:r>
            <a:endParaRPr lang="en-US" sz="2400" dirty="0"/>
          </a:p>
        </p:txBody>
      </p:sp>
    </p:spTree>
    <p:extLst>
      <p:ext uri="{BB962C8B-B14F-4D97-AF65-F5344CB8AC3E}">
        <p14:creationId xmlns:p14="http://schemas.microsoft.com/office/powerpoint/2010/main" val="408915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Machine Learning Process</a:t>
            </a:r>
          </a:p>
        </p:txBody>
      </p:sp>
      <p:sp>
        <p:nvSpPr>
          <p:cNvPr id="3" name="Content Placeholder 2"/>
          <p:cNvSpPr>
            <a:spLocks noGrp="1"/>
          </p:cNvSpPr>
          <p:nvPr>
            <p:ph sz="half" idx="1"/>
          </p:nvPr>
        </p:nvSpPr>
        <p:spPr/>
        <p:txBody>
          <a:bodyPr/>
          <a:lstStyle/>
          <a:p>
            <a:pPr marL="514350" indent="-514350">
              <a:buFont typeface="+mj-lt"/>
              <a:buAutoNum type="arabicPeriod"/>
            </a:pPr>
            <a:r>
              <a:rPr lang="en-US" dirty="0"/>
              <a:t>Find a question</a:t>
            </a:r>
          </a:p>
          <a:p>
            <a:pPr marL="514350" indent="-514350">
              <a:buFont typeface="+mj-lt"/>
              <a:buAutoNum type="arabicPeriod"/>
            </a:pPr>
            <a:r>
              <a:rPr lang="en-US" dirty="0"/>
              <a:t>Prepare the data</a:t>
            </a:r>
          </a:p>
          <a:p>
            <a:pPr marL="514350" indent="-514350">
              <a:buFont typeface="+mj-lt"/>
              <a:buAutoNum type="arabicPeriod"/>
            </a:pPr>
            <a:r>
              <a:rPr lang="en-US" dirty="0"/>
              <a:t>Train the model</a:t>
            </a:r>
          </a:p>
          <a:p>
            <a:pPr marL="514350" indent="-514350">
              <a:buFont typeface="+mj-lt"/>
              <a:buAutoNum type="arabicPeriod"/>
            </a:pPr>
            <a:r>
              <a:rPr lang="en-US" dirty="0"/>
              <a:t>Evaluate the model</a:t>
            </a:r>
          </a:p>
          <a:p>
            <a:pPr marL="514350" indent="-514350">
              <a:buFont typeface="+mj-lt"/>
              <a:buAutoNum type="arabicPeriod"/>
            </a:pPr>
            <a:r>
              <a:rPr lang="en-US" dirty="0"/>
              <a:t>Deploy the model</a:t>
            </a:r>
          </a:p>
          <a:p>
            <a:pPr marL="514350" indent="-514350">
              <a:buFont typeface="+mj-lt"/>
              <a:buAutoNum type="arabicPeriod"/>
            </a:pPr>
            <a:r>
              <a:rPr lang="en-US" dirty="0"/>
              <a:t>Monitor the model</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770601544"/>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208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5/56/Kosaciec_szczecinkowaty_Iris_setosa.jpg/800px-Kosaciec_szczecinkowaty_Iris_setos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80"/>
          <a:stretch/>
        </p:blipFill>
        <p:spPr bwMode="auto">
          <a:xfrm>
            <a:off x="7169707" y="99452"/>
            <a:ext cx="2687271" cy="2835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4/41/Iris_versicolor_3.jpg/1920px-Iris_versicolor_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91" t="9550" r="12498" b="3081"/>
          <a:stretch/>
        </p:blipFill>
        <p:spPr bwMode="auto">
          <a:xfrm>
            <a:off x="9063345" y="1517351"/>
            <a:ext cx="2811009" cy="24328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9/9f/Iris_virginica.jpg/1280px-Iris_virginic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395" b="15613"/>
          <a:stretch/>
        </p:blipFill>
        <p:spPr bwMode="auto">
          <a:xfrm>
            <a:off x="7169707" y="3758696"/>
            <a:ext cx="2933882" cy="24398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Rectangle 2"/>
          <p:cNvSpPr/>
          <p:nvPr/>
        </p:nvSpPr>
        <p:spPr>
          <a:xfrm>
            <a:off x="7169707" y="6273225"/>
            <a:ext cx="2746906" cy="523220"/>
          </a:xfrm>
          <a:prstGeom prst="rect">
            <a:avLst/>
          </a:prstGeom>
        </p:spPr>
        <p:txBody>
          <a:bodyPr wrap="none">
            <a:spAutoFit/>
          </a:bodyPr>
          <a:lstStyle/>
          <a:p>
            <a:r>
              <a:rPr lang="en-US" sz="1200" dirty="0">
                <a:solidFill>
                  <a:schemeClr val="tx1">
                    <a:lumMod val="40000"/>
                    <a:lumOff val="60000"/>
                  </a:schemeClr>
                </a:solidFill>
              </a:rPr>
              <a:t>Photos by </a:t>
            </a:r>
            <a:r>
              <a:rPr lang="en-US" sz="1200" dirty="0" err="1">
                <a:solidFill>
                  <a:schemeClr val="tx1">
                    <a:lumMod val="40000"/>
                    <a:lumOff val="60000"/>
                  </a:schemeClr>
                </a:solidFill>
              </a:rPr>
              <a:t>Radomił</a:t>
            </a:r>
            <a:r>
              <a:rPr lang="en-US" sz="1200" dirty="0">
                <a:solidFill>
                  <a:schemeClr val="tx1">
                    <a:lumMod val="40000"/>
                    <a:lumOff val="60000"/>
                  </a:schemeClr>
                </a:solidFill>
              </a:rPr>
              <a:t> </a:t>
            </a:r>
            <a:r>
              <a:rPr lang="en-US" sz="1200" dirty="0" err="1">
                <a:solidFill>
                  <a:schemeClr val="tx1">
                    <a:lumMod val="40000"/>
                    <a:lumOff val="60000"/>
                  </a:schemeClr>
                </a:solidFill>
              </a:rPr>
              <a:t>Binek</a:t>
            </a:r>
            <a:r>
              <a:rPr lang="en-US" sz="1200" dirty="0">
                <a:solidFill>
                  <a:schemeClr val="tx1">
                    <a:lumMod val="40000"/>
                    <a:lumOff val="60000"/>
                  </a:schemeClr>
                </a:solidFill>
              </a:rPr>
              <a:t>, </a:t>
            </a:r>
            <a:br>
              <a:rPr lang="en-US" sz="1200" dirty="0">
                <a:solidFill>
                  <a:schemeClr val="tx1">
                    <a:lumMod val="40000"/>
                    <a:lumOff val="60000"/>
                  </a:schemeClr>
                </a:solidFill>
              </a:rPr>
            </a:br>
            <a:r>
              <a:rPr lang="en-US" sz="1200" dirty="0">
                <a:solidFill>
                  <a:schemeClr val="tx1">
                    <a:lumMod val="40000"/>
                    <a:lumOff val="60000"/>
                  </a:schemeClr>
                </a:solidFill>
              </a:rPr>
              <a:t>Danielle </a:t>
            </a:r>
            <a:r>
              <a:rPr lang="en-US" sz="1200" dirty="0" err="1">
                <a:solidFill>
                  <a:schemeClr val="tx1">
                    <a:lumMod val="40000"/>
                    <a:lumOff val="60000"/>
                  </a:schemeClr>
                </a:solidFill>
              </a:rPr>
              <a:t>Langlois</a:t>
            </a:r>
            <a:r>
              <a:rPr lang="en-US" sz="1200" dirty="0">
                <a:solidFill>
                  <a:schemeClr val="tx1">
                    <a:lumMod val="40000"/>
                    <a:lumOff val="60000"/>
                  </a:schemeClr>
                </a:solidFill>
              </a:rPr>
              <a:t>,  and Frank Mayfield</a:t>
            </a:r>
            <a:r>
              <a:rPr lang="en-US" sz="1600" dirty="0">
                <a:solidFill>
                  <a:schemeClr val="tx1">
                    <a:lumMod val="40000"/>
                    <a:lumOff val="60000"/>
                  </a:schemeClr>
                </a:solidFill>
              </a:rPr>
              <a:t> </a:t>
            </a:r>
          </a:p>
        </p:txBody>
      </p:sp>
    </p:spTree>
    <p:extLst>
      <p:ext uri="{BB962C8B-B14F-4D97-AF65-F5344CB8AC3E}">
        <p14:creationId xmlns:p14="http://schemas.microsoft.com/office/powerpoint/2010/main" val="120725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32"/>
                                        </p:tgtEl>
                                        <p:attrNameLst>
                                          <p:attrName>style.visibility</p:attrName>
                                        </p:attrNameLst>
                                      </p:cBhvr>
                                      <p:to>
                                        <p:strVal val="visible"/>
                                      </p:to>
                                    </p:set>
                                    <p:animEffect transition="in" filter="fade">
                                      <p:cBhvr>
                                        <p:cTn id="20"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3967498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Lab 7</a:t>
            </a:r>
            <a:br>
              <a:rPr lang="en-US" dirty="0"/>
            </a:br>
            <a:r>
              <a:rPr lang="en-US" dirty="0"/>
              <a:t>Machine Learning</a:t>
            </a:r>
          </a:p>
        </p:txBody>
      </p:sp>
    </p:spTree>
    <p:extLst>
      <p:ext uri="{BB962C8B-B14F-4D97-AF65-F5344CB8AC3E}">
        <p14:creationId xmlns:p14="http://schemas.microsoft.com/office/powerpoint/2010/main" val="422577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40842" r="18919"/>
          <a:stretch/>
        </p:blipFill>
        <p:spPr>
          <a:xfrm>
            <a:off x="8055980" y="0"/>
            <a:ext cx="4136020" cy="685800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17676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 in Practice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185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How to Use R in Practice?</a:t>
            </a:r>
          </a:p>
        </p:txBody>
      </p:sp>
      <p:sp>
        <p:nvSpPr>
          <p:cNvPr id="5" name="Content Placeholder 4"/>
          <p:cNvSpPr>
            <a:spLocks noGrp="1"/>
          </p:cNvSpPr>
          <p:nvPr>
            <p:ph sz="half" idx="1"/>
          </p:nvPr>
        </p:nvSpPr>
        <p:spPr/>
        <p:txBody>
          <a:bodyPr/>
          <a:lstStyle/>
          <a:p>
            <a:pPr marL="514350" indent="-514350">
              <a:buFont typeface="+mj-lt"/>
              <a:buAutoNum type="arabicPeriod"/>
            </a:pPr>
            <a:r>
              <a:rPr lang="en-US" dirty="0"/>
              <a:t>Deploying R to production</a:t>
            </a:r>
          </a:p>
          <a:p>
            <a:pPr marL="514350" indent="-514350">
              <a:buFont typeface="+mj-lt"/>
              <a:buAutoNum type="arabicPeriod"/>
            </a:pPr>
            <a:r>
              <a:rPr lang="en-US" dirty="0"/>
              <a:t>Best Practices</a:t>
            </a:r>
          </a:p>
          <a:p>
            <a:pPr marL="514350" indent="-514350">
              <a:buFont typeface="+mj-lt"/>
              <a:buAutoNum type="arabicPeriod"/>
            </a:pPr>
            <a:r>
              <a:rPr lang="en-US" dirty="0"/>
              <a:t>Creating reproducible research</a:t>
            </a:r>
          </a:p>
          <a:p>
            <a:pPr marL="514350" indent="-514350">
              <a:buFont typeface="+mj-lt"/>
              <a:buAutoNum type="arabicPeriod"/>
            </a:pPr>
            <a:endParaRPr lang="en-US" dirty="0"/>
          </a:p>
        </p:txBody>
      </p:sp>
      <p:sp>
        <p:nvSpPr>
          <p:cNvPr id="6" name="Content Placeholder 5"/>
          <p:cNvSpPr>
            <a:spLocks noGrp="1"/>
          </p:cNvSpPr>
          <p:nvPr>
            <p:ph sz="half" idx="2"/>
          </p:nvPr>
        </p:nvSpPr>
        <p:spPr/>
        <p:txBody>
          <a:bodyPr/>
          <a:lstStyle/>
          <a:p>
            <a:endParaRPr lang="en-US"/>
          </a:p>
        </p:txBody>
      </p:sp>
    </p:spTree>
    <p:extLst>
      <p:ext uri="{BB962C8B-B14F-4D97-AF65-F5344CB8AC3E}">
        <p14:creationId xmlns:p14="http://schemas.microsoft.com/office/powerpoint/2010/main" val="205929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Deploy to Production</a:t>
            </a:r>
          </a:p>
        </p:txBody>
      </p:sp>
      <p:sp>
        <p:nvSpPr>
          <p:cNvPr id="3" name="Content Placeholder 2"/>
          <p:cNvSpPr>
            <a:spLocks noGrp="1"/>
          </p:cNvSpPr>
          <p:nvPr>
            <p:ph sz="half" idx="1"/>
          </p:nvPr>
        </p:nvSpPr>
        <p:spPr/>
        <p:txBody>
          <a:bodyPr/>
          <a:lstStyle/>
          <a:p>
            <a:r>
              <a:rPr lang="en-US" dirty="0"/>
              <a:t>Export charts (</a:t>
            </a:r>
            <a:r>
              <a:rPr lang="en-US" dirty="0" err="1"/>
              <a:t>Rstudio</a:t>
            </a:r>
            <a:r>
              <a:rPr lang="en-US" dirty="0"/>
              <a:t>)</a:t>
            </a:r>
          </a:p>
          <a:p>
            <a:r>
              <a:rPr lang="en-US" dirty="0"/>
              <a:t>Create documents (Markdown)</a:t>
            </a:r>
          </a:p>
          <a:p>
            <a:r>
              <a:rPr lang="en-US" dirty="0"/>
              <a:t>Create interactive reports (Shiny)</a:t>
            </a:r>
          </a:p>
          <a:p>
            <a:r>
              <a:rPr lang="en-US" dirty="0"/>
              <a:t>Deploy to Server (R Server)</a:t>
            </a:r>
          </a:p>
          <a:p>
            <a:r>
              <a:rPr lang="en-US" dirty="0"/>
              <a:t>Deploy to Cloud (Azure ML)</a:t>
            </a:r>
          </a:p>
        </p:txBody>
      </p:sp>
      <p:pic>
        <p:nvPicPr>
          <p:cNvPr id="5" name="Content Placeholder 4"/>
          <p:cNvPicPr>
            <a:picLocks noGrp="1" noChangeAspect="1"/>
          </p:cNvPicPr>
          <p:nvPr>
            <p:ph sz="half" idx="2"/>
          </p:nvPr>
        </p:nvPicPr>
        <p:blipFill>
          <a:blip r:embed="rId3"/>
          <a:stretch>
            <a:fillRect/>
          </a:stretch>
        </p:blipFill>
        <p:spPr>
          <a:xfrm>
            <a:off x="6172200" y="1825625"/>
            <a:ext cx="5181600" cy="3817182"/>
          </a:xfrm>
          <a:prstGeom prst="rect">
            <a:avLst/>
          </a:prstGeom>
        </p:spPr>
      </p:pic>
    </p:spTree>
    <p:extLst>
      <p:ext uri="{BB962C8B-B14F-4D97-AF65-F5344CB8AC3E}">
        <p14:creationId xmlns:p14="http://schemas.microsoft.com/office/powerpoint/2010/main" val="387618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endParaRPr lang="en-US" sz="2400" dirty="0"/>
          </a:p>
        </p:txBody>
      </p:sp>
    </p:spTree>
    <p:extLst>
      <p:ext uri="{BB962C8B-B14F-4D97-AF65-F5344CB8AC3E}">
        <p14:creationId xmlns:p14="http://schemas.microsoft.com/office/powerpoint/2010/main" val="256975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22710" y="1769808"/>
            <a:ext cx="5319068" cy="4230216"/>
          </a:xfrm>
          <a:prstGeom prst="rect">
            <a:avLst/>
          </a:prstGeom>
        </p:spPr>
        <p:txBody>
          <a:bodyPr/>
          <a:lstStyle/>
          <a:p>
            <a:endParaRPr lang="en-US" dirty="0"/>
          </a:p>
          <a:p>
            <a:endParaRPr lang="en-US" dirty="0"/>
          </a:p>
        </p:txBody>
      </p:sp>
      <p:pic>
        <p:nvPicPr>
          <p:cNvPr id="13" name="Content Placeholder 10"/>
          <p:cNvPicPr>
            <a:picLocks noChangeAspect="1"/>
          </p:cNvPicPr>
          <p:nvPr/>
        </p:nvPicPr>
        <p:blipFill rotWithShape="1">
          <a:blip r:embed="rId3" cstate="print">
            <a:extLst>
              <a:ext uri="{28A0092B-C50C-407E-A947-70E740481C1C}">
                <a14:useLocalDpi xmlns:a14="http://schemas.microsoft.com/office/drawing/2010/main" val="0"/>
              </a:ext>
            </a:extLst>
          </a:blip>
          <a:srcRect t="4203" b="24062"/>
          <a:stretch/>
        </p:blipFill>
        <p:spPr>
          <a:xfrm>
            <a:off x="0" y="0"/>
            <a:ext cx="12251602" cy="6934200"/>
          </a:xfrm>
          <a:prstGeom prst="rect">
            <a:avLst/>
          </a:prstGeom>
        </p:spPr>
      </p:pic>
    </p:spTree>
    <p:extLst>
      <p:ext uri="{BB962C8B-B14F-4D97-AF65-F5344CB8AC3E}">
        <p14:creationId xmlns:p14="http://schemas.microsoft.com/office/powerpoint/2010/main" val="11935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Data Science</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5164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4294967295"/>
          </p:nvPr>
        </p:nvSpPr>
        <p:spPr>
          <a:xfrm>
            <a:off x="622710" y="1769808"/>
            <a:ext cx="5319068" cy="4230216"/>
          </a:xfrm>
          <a:prstGeom prst="rect">
            <a:avLst/>
          </a:prstGeom>
        </p:spPr>
        <p:txBody>
          <a:bodyPr anchor="ctr"/>
          <a:lstStyle/>
          <a:p>
            <a:pPr marL="57150" lvl="0" indent="0" algn="ctr" defTabSz="586116">
              <a:buClr>
                <a:srgbClr val="F26722"/>
              </a:buClr>
              <a:buSzPct val="100000"/>
              <a:buNone/>
              <a:defRPr/>
            </a:pPr>
            <a:r>
              <a:rPr lang="en-US" dirty="0"/>
              <a:t>How many movies </a:t>
            </a:r>
            <a:br>
              <a:rPr lang="en-US" dirty="0"/>
            </a:br>
            <a:r>
              <a:rPr lang="en-US" dirty="0"/>
              <a:t>were released in </a:t>
            </a:r>
            <a:br>
              <a:rPr lang="en-US" dirty="0"/>
            </a:br>
            <a:r>
              <a:rPr lang="en-US" dirty="0"/>
              <a:t>each rating category </a:t>
            </a:r>
            <a:br>
              <a:rPr lang="en-US" dirty="0"/>
            </a:br>
            <a:r>
              <a:rPr lang="en-US" dirty="0"/>
              <a:t>from 2000 to 2015?</a:t>
            </a:r>
            <a:endParaRPr lang="en-US" sz="4000" dirty="0">
              <a:cs typeface="Arial"/>
            </a:endParaRPr>
          </a:p>
        </p:txBody>
      </p:sp>
      <p:sp>
        <p:nvSpPr>
          <p:cNvPr id="3" name="Title 2"/>
          <p:cNvSpPr>
            <a:spLocks noGrp="1"/>
          </p:cNvSpPr>
          <p:nvPr>
            <p:ph type="title"/>
          </p:nvPr>
        </p:nvSpPr>
        <p:spPr/>
        <p:txBody>
          <a:bodyPr/>
          <a:lstStyle/>
          <a:p>
            <a:r>
              <a:rPr lang="en-US" dirty="0"/>
              <a:t>Start with a Question</a:t>
            </a:r>
          </a:p>
        </p:txBody>
      </p:sp>
      <p:pic>
        <p:nvPicPr>
          <p:cNvPr id="5" name="Content Placeholder 4"/>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272214" y="1890515"/>
            <a:ext cx="5319710" cy="3989783"/>
          </a:xfrm>
          <a:prstGeom prst="rect">
            <a:avLst/>
          </a:prstGeom>
        </p:spPr>
      </p:pic>
    </p:spTree>
    <p:extLst>
      <p:ext uri="{BB962C8B-B14F-4D97-AF65-F5344CB8AC3E}">
        <p14:creationId xmlns:p14="http://schemas.microsoft.com/office/powerpoint/2010/main" val="337803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Use the Right Tool for the Job</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272214" y="1890515"/>
            <a:ext cx="5319710" cy="3989783"/>
          </a:xfrm>
          <a:prstGeom prst="rect">
            <a:avLst/>
          </a:prstGeom>
        </p:spPr>
      </p:pic>
      <p:pic>
        <p:nvPicPr>
          <p:cNvPr id="6" name="Content Placeholder 5"/>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22300" y="1890514"/>
            <a:ext cx="5319713" cy="3989784"/>
          </a:xfrm>
          <a:prstGeom prst="rect">
            <a:avLst/>
          </a:prstGeom>
        </p:spPr>
      </p:pic>
    </p:spTree>
    <p:extLst>
      <p:ext uri="{BB962C8B-B14F-4D97-AF65-F5344CB8AC3E}">
        <p14:creationId xmlns:p14="http://schemas.microsoft.com/office/powerpoint/2010/main" val="19187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43745" y="1770063"/>
            <a:ext cx="5076823" cy="4230687"/>
          </a:xfrm>
          <a:prstGeom prst="rect">
            <a:avLst/>
          </a:prstGeom>
        </p:spPr>
      </p:pic>
      <p:sp>
        <p:nvSpPr>
          <p:cNvPr id="3" name="Title 2"/>
          <p:cNvSpPr>
            <a:spLocks noGrp="1"/>
          </p:cNvSpPr>
          <p:nvPr>
            <p:ph type="title"/>
          </p:nvPr>
        </p:nvSpPr>
        <p:spPr/>
        <p:txBody>
          <a:bodyPr/>
          <a:lstStyle/>
          <a:p>
            <a:r>
              <a:rPr lang="en-US" dirty="0"/>
              <a:t>Know Your Audience</a:t>
            </a:r>
          </a:p>
        </p:txBody>
      </p:sp>
      <p:pic>
        <p:nvPicPr>
          <p:cNvPr id="4" name="Content Placeholder 3"/>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272214" y="1890515"/>
            <a:ext cx="5319710" cy="3989783"/>
          </a:xfrm>
          <a:prstGeom prst="rect">
            <a:avLst/>
          </a:prstGeom>
        </p:spPr>
      </p:pic>
    </p:spTree>
    <p:extLst>
      <p:ext uri="{BB962C8B-B14F-4D97-AF65-F5344CB8AC3E}">
        <p14:creationId xmlns:p14="http://schemas.microsoft.com/office/powerpoint/2010/main" val="221849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Create Clean Data Analyses</a:t>
            </a:r>
          </a:p>
        </p:txBody>
      </p:sp>
      <p:graphicFrame>
        <p:nvGraphicFramePr>
          <p:cNvPr id="8" name="Content Placeholder 7"/>
          <p:cNvGraphicFramePr>
            <a:graphicFrameLocks noGrp="1"/>
          </p:cNvGraphicFramePr>
          <p:nvPr>
            <p:ph sz="quarter" idx="4294967295"/>
            <p:extLst/>
          </p:nvPr>
        </p:nvGraphicFramePr>
        <p:xfrm>
          <a:off x="622300" y="1770063"/>
          <a:ext cx="5319713" cy="4230687"/>
        </p:xfrm>
        <a:graphic>
          <a:graphicData uri="http://schemas.openxmlformats.org/drawingml/2006/chart">
            <c:chart xmlns:c="http://schemas.openxmlformats.org/drawingml/2006/chart" xmlns:r="http://schemas.openxmlformats.org/officeDocument/2006/relationships" r:id="rId3"/>
          </a:graphicData>
        </a:graphic>
      </p:graphicFrame>
      <p:pic>
        <p:nvPicPr>
          <p:cNvPr id="4" name="Content Placeholder 3"/>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272214" y="1890515"/>
            <a:ext cx="5319710" cy="3989783"/>
          </a:xfrm>
          <a:prstGeom prst="rect">
            <a:avLst/>
          </a:prstGeom>
        </p:spPr>
      </p:pic>
    </p:spTree>
    <p:extLst>
      <p:ext uri="{BB962C8B-B14F-4D97-AF65-F5344CB8AC3E}">
        <p14:creationId xmlns:p14="http://schemas.microsoft.com/office/powerpoint/2010/main" val="59143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Avoid Biases and Information Distortions</a:t>
            </a:r>
          </a:p>
        </p:txBody>
      </p:sp>
      <p:pic>
        <p:nvPicPr>
          <p:cNvPr id="4" name="Content Placeholder 3"/>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22300" y="1890514"/>
            <a:ext cx="5319713" cy="3989784"/>
          </a:xfrm>
          <a:prstGeom prst="rect">
            <a:avLst/>
          </a:prstGeom>
        </p:spPr>
      </p:pic>
      <p:pic>
        <p:nvPicPr>
          <p:cNvPr id="6" name="Content Placeholder 5"/>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272213" y="1890514"/>
            <a:ext cx="5319712" cy="3989784"/>
          </a:xfrm>
          <a:prstGeom prst="rect">
            <a:avLst/>
          </a:prstGeom>
        </p:spPr>
      </p:pic>
    </p:spTree>
    <p:extLst>
      <p:ext uri="{BB962C8B-B14F-4D97-AF65-F5344CB8AC3E}">
        <p14:creationId xmlns:p14="http://schemas.microsoft.com/office/powerpoint/2010/main" val="246245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Reproducible Research</a:t>
            </a:r>
          </a:p>
        </p:txBody>
      </p:sp>
      <p:sp>
        <p:nvSpPr>
          <p:cNvPr id="3" name="Content Placeholder 2"/>
          <p:cNvSpPr>
            <a:spLocks noGrp="1"/>
          </p:cNvSpPr>
          <p:nvPr>
            <p:ph sz="half" idx="1"/>
          </p:nvPr>
        </p:nvSpPr>
        <p:spPr/>
        <p:txBody>
          <a:bodyPr/>
          <a:lstStyle/>
          <a:p>
            <a:r>
              <a:rPr lang="en-US" dirty="0"/>
              <a:t>Replication is hallmark of science</a:t>
            </a:r>
          </a:p>
          <a:p>
            <a:r>
              <a:rPr lang="en-US" dirty="0"/>
              <a:t>Big issue in science right now</a:t>
            </a:r>
          </a:p>
          <a:p>
            <a:r>
              <a:rPr lang="en-US" dirty="0"/>
              <a:t>Allows other to verify findings</a:t>
            </a:r>
          </a:p>
          <a:p>
            <a:r>
              <a:rPr lang="en-US" dirty="0"/>
              <a:t>Creates transparency</a:t>
            </a:r>
          </a:p>
          <a:p>
            <a:r>
              <a:rPr lang="en-US" dirty="0"/>
              <a:t>Allows other to build upon work</a:t>
            </a:r>
          </a:p>
          <a:p>
            <a:endParaRPr lang="en-US" dirty="0"/>
          </a:p>
        </p:txBody>
      </p:sp>
      <p:pic>
        <p:nvPicPr>
          <p:cNvPr id="26626" name="Picture 2" descr="http://static.blog.mendeley.com/wp-content/uploads/2012/08/Reproducibility-Initiative_resize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78625" y="1825625"/>
            <a:ext cx="4194175" cy="419417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125713" y="6019800"/>
            <a:ext cx="3499997" cy="369332"/>
          </a:xfrm>
          <a:prstGeom prst="rect">
            <a:avLst/>
          </a:prstGeom>
        </p:spPr>
        <p:txBody>
          <a:bodyPr wrap="none">
            <a:spAutoFit/>
          </a:bodyPr>
          <a:lstStyle/>
          <a:p>
            <a:r>
              <a:rPr lang="en-US" dirty="0">
                <a:solidFill>
                  <a:schemeClr val="bg1">
                    <a:lumMod val="50000"/>
                  </a:schemeClr>
                </a:solidFill>
              </a:rPr>
              <a:t>Source: https://blog.mendeley.com</a:t>
            </a:r>
          </a:p>
        </p:txBody>
      </p:sp>
    </p:spTree>
    <p:extLst>
      <p:ext uri="{BB962C8B-B14F-4D97-AF65-F5344CB8AC3E}">
        <p14:creationId xmlns:p14="http://schemas.microsoft.com/office/powerpoint/2010/main" val="86717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Create Reproducible Research?</a:t>
            </a:r>
          </a:p>
        </p:txBody>
      </p:sp>
      <p:sp>
        <p:nvSpPr>
          <p:cNvPr id="3" name="Content Placeholder 2"/>
          <p:cNvSpPr>
            <a:spLocks noGrp="1"/>
          </p:cNvSpPr>
          <p:nvPr>
            <p:ph sz="half" idx="1"/>
          </p:nvPr>
        </p:nvSpPr>
        <p:spPr/>
        <p:txBody>
          <a:bodyPr/>
          <a:lstStyle/>
          <a:p>
            <a:r>
              <a:rPr lang="en-US" dirty="0"/>
              <a:t>Provide access to</a:t>
            </a:r>
          </a:p>
          <a:p>
            <a:pPr lvl="1"/>
            <a:r>
              <a:rPr lang="en-US" dirty="0"/>
              <a:t>Raw data</a:t>
            </a:r>
          </a:p>
          <a:p>
            <a:pPr lvl="1"/>
            <a:r>
              <a:rPr lang="en-US" dirty="0"/>
              <a:t>Source code</a:t>
            </a:r>
          </a:p>
          <a:p>
            <a:r>
              <a:rPr lang="en-US" dirty="0"/>
              <a:t>Script all analysis steps</a:t>
            </a:r>
          </a:p>
          <a:p>
            <a:r>
              <a:rPr lang="en-US" dirty="0"/>
              <a:t>Use source control</a:t>
            </a:r>
          </a:p>
          <a:p>
            <a:r>
              <a:rPr lang="en-US" dirty="0"/>
              <a:t>State all assumptions</a:t>
            </a:r>
          </a:p>
          <a:p>
            <a:r>
              <a:rPr lang="en-US" dirty="0"/>
              <a:t>Use markdown</a:t>
            </a:r>
          </a:p>
        </p:txBody>
      </p:sp>
      <p:pic>
        <p:nvPicPr>
          <p:cNvPr id="6" name="Picture 2" descr="http://static.blog.mendeley.com/wp-content/uploads/2012/08/Reproducibility-Initiative_resize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778625" y="1825625"/>
            <a:ext cx="4194175" cy="41941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125713" y="6019800"/>
            <a:ext cx="3499997" cy="369332"/>
          </a:xfrm>
          <a:prstGeom prst="rect">
            <a:avLst/>
          </a:prstGeom>
        </p:spPr>
        <p:txBody>
          <a:bodyPr wrap="none">
            <a:spAutoFit/>
          </a:bodyPr>
          <a:lstStyle/>
          <a:p>
            <a:r>
              <a:rPr lang="en-US" dirty="0">
                <a:solidFill>
                  <a:schemeClr val="bg1">
                    <a:lumMod val="50000"/>
                  </a:schemeClr>
                </a:solidFill>
              </a:rPr>
              <a:t>Source: https://blog.mendeley.com</a:t>
            </a:r>
          </a:p>
        </p:txBody>
      </p:sp>
    </p:spTree>
    <p:extLst>
      <p:ext uri="{BB962C8B-B14F-4D97-AF65-F5344CB8AC3E}">
        <p14:creationId xmlns:p14="http://schemas.microsoft.com/office/powerpoint/2010/main" val="2197504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to Go Next…</a:t>
            </a:r>
          </a:p>
        </p:txBody>
      </p:sp>
      <p:sp>
        <p:nvSpPr>
          <p:cNvPr id="3" name="Content Placeholder 2"/>
          <p:cNvSpPr>
            <a:spLocks noGrp="1"/>
          </p:cNvSpPr>
          <p:nvPr>
            <p:ph idx="1"/>
          </p:nvPr>
        </p:nvSpPr>
        <p:spPr/>
        <p:txBody>
          <a:bodyPr>
            <a:normAutofit/>
          </a:bodyPr>
          <a:lstStyle/>
          <a:p>
            <a:r>
              <a:rPr lang="en-US" dirty="0"/>
              <a:t>Coursera: </a:t>
            </a:r>
            <a:r>
              <a:rPr lang="en-US" dirty="0">
                <a:hlinkClick r:id="rId3"/>
              </a:rPr>
              <a:t>https://www.coursera.org/specializations/jhu-data-science</a:t>
            </a:r>
            <a:endParaRPr lang="en-US" dirty="0"/>
          </a:p>
          <a:p>
            <a:r>
              <a:rPr lang="en-US" dirty="0"/>
              <a:t>Revolutions: </a:t>
            </a:r>
            <a:r>
              <a:rPr lang="en-US" dirty="0">
                <a:hlinkClick r:id="rId4"/>
              </a:rPr>
              <a:t>http://blog.revolutionanalytics.com</a:t>
            </a:r>
            <a:endParaRPr lang="en-US" dirty="0"/>
          </a:p>
          <a:p>
            <a:r>
              <a:rPr lang="en-US" dirty="0"/>
              <a:t>Flowing Data: </a:t>
            </a:r>
            <a:r>
              <a:rPr lang="en-US" dirty="0">
                <a:hlinkClick r:id="rId5"/>
              </a:rPr>
              <a:t>http://flowingdata.com</a:t>
            </a:r>
            <a:r>
              <a:rPr lang="en-US" dirty="0"/>
              <a:t> </a:t>
            </a:r>
          </a:p>
          <a:p>
            <a:r>
              <a:rPr lang="en-US" dirty="0"/>
              <a:t>R-Blogger: </a:t>
            </a:r>
            <a:r>
              <a:rPr lang="en-US" dirty="0">
                <a:hlinkClick r:id="rId6"/>
              </a:rPr>
              <a:t>http://www.r-bloggers.com</a:t>
            </a:r>
            <a:endParaRPr lang="en-US" dirty="0"/>
          </a:p>
        </p:txBody>
      </p:sp>
    </p:spTree>
    <p:extLst>
      <p:ext uri="{BB962C8B-B14F-4D97-AF65-F5344CB8AC3E}">
        <p14:creationId xmlns:p14="http://schemas.microsoft.com/office/powerpoint/2010/main" val="266982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7626" y="5867400"/>
            <a:ext cx="7849521" cy="584775"/>
          </a:xfrm>
          <a:prstGeom prst="rect">
            <a:avLst/>
          </a:prstGeom>
          <a:noFill/>
        </p:spPr>
        <p:txBody>
          <a:bodyPr wrap="none" rtlCol="0">
            <a:spAutoFit/>
          </a:bodyPr>
          <a:lstStyle/>
          <a:p>
            <a:pPr algn="ctr"/>
            <a:r>
              <a:rPr lang="en-US" sz="3200" dirty="0"/>
              <a:t>www.pluralsight.com/authors/matthew-renze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798" y="533400"/>
            <a:ext cx="9071179" cy="5102538"/>
          </a:xfrm>
          <a:prstGeom prst="rect">
            <a:avLst/>
          </a:prstGeom>
          <a:ln>
            <a:solidFill>
              <a:schemeClr val="tx1"/>
            </a:solidFill>
          </a:ln>
        </p:spPr>
      </p:pic>
      <p:sp>
        <p:nvSpPr>
          <p:cNvPr id="2" name="Rectangle 1"/>
          <p:cNvSpPr/>
          <p:nvPr/>
        </p:nvSpPr>
        <p:spPr>
          <a:xfrm>
            <a:off x="4191000" y="1981200"/>
            <a:ext cx="2819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763000" y="5029200"/>
            <a:ext cx="1374977" cy="606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0" y="5123874"/>
            <a:ext cx="1832176" cy="398299"/>
          </a:xfrm>
          <a:prstGeom prst="rect">
            <a:avLst/>
          </a:prstGeom>
        </p:spPr>
      </p:pic>
    </p:spTree>
    <p:extLst>
      <p:ext uri="{BB962C8B-B14F-4D97-AF65-F5344CB8AC3E}">
        <p14:creationId xmlns:p14="http://schemas.microsoft.com/office/powerpoint/2010/main" val="19297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Conclusion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46063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Science</a:t>
            </a:r>
          </a:p>
        </p:txBody>
      </p:sp>
      <p:sp>
        <p:nvSpPr>
          <p:cNvPr id="3" name="Content Placeholder 2"/>
          <p:cNvSpPr>
            <a:spLocks noGrp="1"/>
          </p:cNvSpPr>
          <p:nvPr>
            <p:ph sz="half" idx="1"/>
          </p:nvPr>
        </p:nvSpPr>
        <p:spPr/>
        <p:txBody>
          <a:bodyPr anchor="t"/>
          <a:lstStyle/>
          <a:p>
            <a:r>
              <a:rPr lang="en-US" dirty="0"/>
              <a:t>Interdisciplinary field</a:t>
            </a:r>
          </a:p>
          <a:p>
            <a:r>
              <a:rPr lang="en-US" dirty="0"/>
              <a:t>Derive insight from data</a:t>
            </a:r>
          </a:p>
          <a:p>
            <a:r>
              <a:rPr lang="en-US" dirty="0"/>
              <a:t>Transform data into knowledge</a:t>
            </a:r>
          </a:p>
          <a:p>
            <a:endParaRPr lang="en-US" dirty="0"/>
          </a:p>
        </p:txBody>
      </p:sp>
      <p:pic>
        <p:nvPicPr>
          <p:cNvPr id="8194" name="Picture 2" descr="http://static1.squarespace.com/static/5150aec6e4b0e340ec52710a/t/51525c33e4b0b3e0d10f77ab/1364352052403/Data_Science_VD.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83728" y="1825625"/>
            <a:ext cx="4558544"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96100" y="6196013"/>
            <a:ext cx="3733800" cy="369332"/>
          </a:xfrm>
          <a:prstGeom prst="rect">
            <a:avLst/>
          </a:prstGeom>
        </p:spPr>
        <p:txBody>
          <a:bodyPr wrap="square">
            <a:spAutoFit/>
          </a:bodyPr>
          <a:lstStyle/>
          <a:p>
            <a:pPr algn="ctr"/>
            <a:r>
              <a:rPr lang="en-US" dirty="0" err="1">
                <a:solidFill>
                  <a:schemeClr val="bg1">
                    <a:lumMod val="50000"/>
                  </a:schemeClr>
                </a:solidFill>
              </a:rPr>
              <a:t>Source:www.drewconway.com</a:t>
            </a:r>
            <a:endParaRPr lang="en-US" dirty="0">
              <a:solidFill>
                <a:schemeClr val="bg1">
                  <a:lumMod val="50000"/>
                </a:schemeClr>
              </a:solidFill>
            </a:endParaRPr>
          </a:p>
        </p:txBody>
      </p:sp>
    </p:spTree>
    <p:extLst>
      <p:ext uri="{BB962C8B-B14F-4D97-AF65-F5344CB8AC3E}">
        <p14:creationId xmlns:p14="http://schemas.microsoft.com/office/powerpoint/2010/main" val="355335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Transforming Data</a:t>
            </a:r>
          </a:p>
          <a:p>
            <a:pPr marL="514350" indent="-514350">
              <a:buFont typeface="+mj-lt"/>
              <a:buAutoNum type="arabicPeriod"/>
            </a:pPr>
            <a:r>
              <a:rPr lang="en-US" dirty="0"/>
              <a:t>Descriptive Statistics</a:t>
            </a:r>
          </a:p>
          <a:p>
            <a:pPr marL="514350" indent="-514350">
              <a:buFont typeface="+mj-lt"/>
              <a:buAutoNum type="arabicPeriod"/>
            </a:pPr>
            <a:r>
              <a:rPr lang="en-US" dirty="0"/>
              <a:t>Data Visualization</a:t>
            </a:r>
          </a:p>
          <a:p>
            <a:pPr marL="514350" indent="-514350">
              <a:buFont typeface="+mj-lt"/>
              <a:buAutoNum type="arabicPeriod"/>
            </a:pPr>
            <a:r>
              <a:rPr lang="en-US" dirty="0"/>
              <a:t>Statistical Modeling</a:t>
            </a:r>
          </a:p>
          <a:p>
            <a:pPr marL="514350" indent="-514350">
              <a:buFont typeface="+mj-lt"/>
              <a:buAutoNum type="arabicPeriod"/>
            </a:pPr>
            <a:r>
              <a:rPr lang="en-US" dirty="0"/>
              <a:t>Handling Big Data</a:t>
            </a:r>
          </a:p>
          <a:p>
            <a:pPr marL="514350" indent="-514350">
              <a:buFont typeface="+mj-lt"/>
              <a:buAutoNum type="arabicPeriod"/>
            </a:pPr>
            <a:r>
              <a:rPr lang="en-US" dirty="0"/>
              <a:t>Machine Learning</a:t>
            </a:r>
          </a:p>
          <a:p>
            <a:pPr marL="514350" indent="-514350">
              <a:buFont typeface="+mj-lt"/>
              <a:buAutoNum type="arabicPeriod"/>
            </a:pPr>
            <a:r>
              <a:rPr lang="en-US" dirty="0"/>
              <a:t>R in Practice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690689"/>
            <a:ext cx="4622800" cy="3630102"/>
          </a:xfrm>
          <a:prstGeom prst="rect">
            <a:avLst/>
          </a:prstGeom>
        </p:spPr>
      </p:pic>
    </p:spTree>
    <p:extLst>
      <p:ext uri="{BB962C8B-B14F-4D97-AF65-F5344CB8AC3E}">
        <p14:creationId xmlns:p14="http://schemas.microsoft.com/office/powerpoint/2010/main" val="247342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Feedback</a:t>
            </a:r>
          </a:p>
        </p:txBody>
      </p:sp>
      <p:sp>
        <p:nvSpPr>
          <p:cNvPr id="3" name="Content Placeholder 2"/>
          <p:cNvSpPr>
            <a:spLocks noGrp="1"/>
          </p:cNvSpPr>
          <p:nvPr>
            <p:ph idx="1"/>
          </p:nvPr>
        </p:nvSpPr>
        <p:spPr/>
        <p:txBody>
          <a:bodyPr>
            <a:normAutofit/>
          </a:bodyPr>
          <a:lstStyle/>
          <a:p>
            <a:r>
              <a:rPr lang="en-US" dirty="0"/>
              <a:t>Feedback is very important to me!</a:t>
            </a:r>
          </a:p>
          <a:p>
            <a:r>
              <a:rPr lang="en-US" dirty="0"/>
              <a:t>One thing you liked?</a:t>
            </a:r>
          </a:p>
          <a:p>
            <a:r>
              <a:rPr lang="en-US" dirty="0"/>
              <a:t>One thing I could improve?</a:t>
            </a:r>
          </a:p>
          <a:p>
            <a:pPr lvl="1"/>
            <a:endParaRPr lang="en-US" dirty="0"/>
          </a:p>
        </p:txBody>
      </p:sp>
      <p:pic>
        <p:nvPicPr>
          <p:cNvPr id="4" name="Picture 3"/>
          <p:cNvPicPr>
            <a:picLocks noChangeAspect="1"/>
          </p:cNvPicPr>
          <p:nvPr/>
        </p:nvPicPr>
        <p:blipFill>
          <a:blip r:embed="rId3"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6324600" y="3554669"/>
            <a:ext cx="2743200" cy="2743298"/>
          </a:xfrm>
          <a:prstGeom prst="rect">
            <a:avLst/>
          </a:prstGeom>
        </p:spPr>
      </p:pic>
      <p:pic>
        <p:nvPicPr>
          <p:cNvPr id="5" name="Picture 4"/>
          <p:cNvPicPr>
            <a:picLocks noChangeAspect="1"/>
          </p:cNvPicPr>
          <p:nvPr/>
        </p:nvPicPr>
        <p:blipFill>
          <a:blip r:embed="rId4"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7696200" y="1376248"/>
            <a:ext cx="2743200" cy="2743298"/>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9222820" y="3554669"/>
            <a:ext cx="2743200" cy="2743298"/>
          </a:xfrm>
          <a:prstGeom prst="rect">
            <a:avLst/>
          </a:prstGeom>
        </p:spPr>
      </p:pic>
    </p:spTree>
    <p:extLst>
      <p:ext uri="{BB962C8B-B14F-4D97-AF65-F5344CB8AC3E}">
        <p14:creationId xmlns:p14="http://schemas.microsoft.com/office/powerpoint/2010/main" val="3759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Contact Info</a:t>
            </a:r>
          </a:p>
        </p:txBody>
      </p:sp>
      <p:sp>
        <p:nvSpPr>
          <p:cNvPr id="3" name="Content Placeholder 2"/>
          <p:cNvSpPr>
            <a:spLocks noGrp="1"/>
          </p:cNvSpPr>
          <p:nvPr>
            <p:ph idx="1"/>
          </p:nvPr>
        </p:nvSpPr>
        <p:spPr/>
        <p:txBody>
          <a:bodyPr>
            <a:normAutofit/>
          </a:bodyPr>
          <a:lstStyle/>
          <a:p>
            <a:pPr marL="0" indent="0">
              <a:buNone/>
            </a:pPr>
            <a:r>
              <a:rPr lang="en-US" dirty="0"/>
              <a:t>Matthew Renze</a:t>
            </a:r>
          </a:p>
          <a:p>
            <a:r>
              <a:rPr lang="en-US" dirty="0"/>
              <a:t>Twitter: </a:t>
            </a:r>
            <a:r>
              <a:rPr lang="en-US" dirty="0">
                <a:hlinkClick r:id="rId3"/>
              </a:rPr>
              <a:t>@</a:t>
            </a:r>
            <a:r>
              <a:rPr lang="en-US" dirty="0" err="1">
                <a:hlinkClick r:id="rId3"/>
              </a:rPr>
              <a:t>matthewrenze</a:t>
            </a:r>
            <a:endParaRPr lang="en-US" dirty="0"/>
          </a:p>
          <a:p>
            <a:r>
              <a:rPr lang="en-US" dirty="0"/>
              <a:t>Email:  </a:t>
            </a:r>
            <a:r>
              <a:rPr lang="en-US" dirty="0">
                <a:hlinkClick r:id="rId4"/>
              </a:rPr>
              <a:t>matthew@renzeconsulting.com</a:t>
            </a:r>
            <a:endParaRPr lang="en-US" dirty="0"/>
          </a:p>
          <a:p>
            <a:r>
              <a:rPr lang="en-US" dirty="0"/>
              <a:t>Website:  </a:t>
            </a:r>
            <a:r>
              <a:rPr lang="en-US" dirty="0">
                <a:hlinkClick r:id="rId5"/>
              </a:rPr>
              <a:t>www.matthewrenze.com</a:t>
            </a:r>
            <a:r>
              <a:rPr lang="en-US" dirty="0"/>
              <a:t> </a:t>
            </a:r>
          </a:p>
          <a:p>
            <a:pPr marL="0" indent="0">
              <a:buNone/>
            </a:pPr>
            <a:endParaRPr lang="en-US" dirty="0"/>
          </a:p>
        </p:txBody>
      </p:sp>
      <p:sp>
        <p:nvSpPr>
          <p:cNvPr id="4" name="Title 1"/>
          <p:cNvSpPr txBox="1">
            <a:spLocks/>
          </p:cNvSpPr>
          <p:nvPr/>
        </p:nvSpPr>
        <p:spPr>
          <a:xfrm>
            <a:off x="762000" y="48514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Thank You! : )</a:t>
            </a:r>
          </a:p>
        </p:txBody>
      </p:sp>
    </p:spTree>
    <p:extLst>
      <p:ext uri="{BB962C8B-B14F-4D97-AF65-F5344CB8AC3E}">
        <p14:creationId xmlns:p14="http://schemas.microsoft.com/office/powerpoint/2010/main" val="416675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robjhyndman.com/hyndsight/files/2014/12/Venn-Diagram-of-Data-Scientist-Skil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9163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31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 Scientist?</a:t>
            </a:r>
          </a:p>
        </p:txBody>
      </p:sp>
      <p:sp>
        <p:nvSpPr>
          <p:cNvPr id="3" name="Content Placeholder 2"/>
          <p:cNvSpPr>
            <a:spLocks noGrp="1"/>
          </p:cNvSpPr>
          <p:nvPr>
            <p:ph sz="half" idx="1"/>
          </p:nvPr>
        </p:nvSpPr>
        <p:spPr>
          <a:xfrm>
            <a:off x="838200" y="1825625"/>
            <a:ext cx="5638800" cy="4351338"/>
          </a:xfrm>
        </p:spPr>
        <p:txBody>
          <a:bodyPr>
            <a:normAutofit/>
          </a:bodyPr>
          <a:lstStyle/>
          <a:p>
            <a:r>
              <a:rPr lang="en-US" dirty="0"/>
              <a:t>Performs data science</a:t>
            </a:r>
          </a:p>
          <a:p>
            <a:r>
              <a:rPr lang="en-US" dirty="0"/>
              <a:t>Proper accreditations</a:t>
            </a:r>
          </a:p>
          <a:p>
            <a:r>
              <a:rPr lang="en-US" dirty="0"/>
              <a:t>More than a scientist</a:t>
            </a:r>
          </a:p>
          <a:p>
            <a:r>
              <a:rPr lang="en-US" dirty="0"/>
              <a:t>More than an analyst</a:t>
            </a:r>
          </a:p>
          <a:p>
            <a:r>
              <a:rPr lang="en-US" dirty="0"/>
              <a:t>More than a developer</a:t>
            </a:r>
          </a:p>
          <a:p>
            <a:endParaRPr lang="en-US" dirty="0"/>
          </a:p>
          <a:p>
            <a:endParaRPr lang="en-US" dirty="0"/>
          </a:p>
          <a:p>
            <a:r>
              <a:rPr lang="en-US" dirty="0"/>
              <a:t>The Sexiest Job of the 21st Century</a:t>
            </a:r>
          </a:p>
        </p:txBody>
      </p:sp>
      <p:pic>
        <p:nvPicPr>
          <p:cNvPr id="9218" name="Picture 2" descr="http://mommystwocents.com/wp-content/uploads/2015/09/cute-unicorn-clipart-unicorn4.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1864519"/>
            <a:ext cx="5181600" cy="37515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886332" y="6091362"/>
            <a:ext cx="3753335" cy="369332"/>
          </a:xfrm>
          <a:prstGeom prst="rect">
            <a:avLst/>
          </a:prstGeom>
        </p:spPr>
        <p:txBody>
          <a:bodyPr wrap="none">
            <a:spAutoFit/>
          </a:bodyPr>
          <a:lstStyle/>
          <a:p>
            <a:r>
              <a:rPr lang="en-US" dirty="0">
                <a:solidFill>
                  <a:schemeClr val="bg1">
                    <a:lumMod val="50000"/>
                  </a:schemeClr>
                </a:solidFill>
              </a:rPr>
              <a:t>Source: http://www.clipartpanda.com</a:t>
            </a:r>
          </a:p>
        </p:txBody>
      </p:sp>
    </p:spTree>
    <p:extLst>
      <p:ext uri="{BB962C8B-B14F-4D97-AF65-F5344CB8AC3E}">
        <p14:creationId xmlns:p14="http://schemas.microsoft.com/office/powerpoint/2010/main" val="3051218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blog.edx.org/wp-content/uploads/2016/01/char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609600"/>
            <a:ext cx="10287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38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Toolkit</a:t>
            </a:r>
          </a:p>
        </p:txBody>
      </p:sp>
      <p:sp>
        <p:nvSpPr>
          <p:cNvPr id="3" name="Content Placeholder 2"/>
          <p:cNvSpPr>
            <a:spLocks noGrp="1"/>
          </p:cNvSpPr>
          <p:nvPr>
            <p:ph sz="half" idx="1"/>
          </p:nvPr>
        </p:nvSpPr>
        <p:spPr/>
        <p:txBody>
          <a:bodyPr/>
          <a:lstStyle/>
          <a:p>
            <a:r>
              <a:rPr lang="en-US" dirty="0"/>
              <a:t>Programming</a:t>
            </a:r>
          </a:p>
          <a:p>
            <a:r>
              <a:rPr lang="en-US" dirty="0"/>
              <a:t>Data transformation</a:t>
            </a:r>
          </a:p>
          <a:p>
            <a:r>
              <a:rPr lang="en-US" dirty="0"/>
              <a:t>Descriptive statistics</a:t>
            </a:r>
          </a:p>
          <a:p>
            <a:r>
              <a:rPr lang="en-US" dirty="0"/>
              <a:t>Data visualization</a:t>
            </a:r>
          </a:p>
          <a:p>
            <a:r>
              <a:rPr lang="en-US" dirty="0"/>
              <a:t>Statistical modeling</a:t>
            </a:r>
          </a:p>
          <a:p>
            <a:r>
              <a:rPr lang="en-US" dirty="0"/>
              <a:t>Big Data</a:t>
            </a:r>
          </a:p>
          <a:p>
            <a:r>
              <a:rPr lang="en-US" dirty="0"/>
              <a:t>Machine learning</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56497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050" name="Picture 2" descr="http://i1.wp.com/datasciencepopularity.com/wp-content/uploads/2015/10/oreilly-2015-to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300014"/>
            <a:ext cx="8145018" cy="65579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334000" y="6581001"/>
            <a:ext cx="3242041" cy="276999"/>
          </a:xfrm>
          <a:prstGeom prst="rect">
            <a:avLst/>
          </a:prstGeom>
          <a:noFill/>
        </p:spPr>
        <p:txBody>
          <a:bodyPr wrap="none" rtlCol="0">
            <a:spAutoFit/>
          </a:bodyPr>
          <a:lstStyle/>
          <a:p>
            <a:r>
              <a:rPr lang="en-US" sz="1200" dirty="0">
                <a:solidFill>
                  <a:schemeClr val="bg1">
                    <a:lumMod val="75000"/>
                  </a:schemeClr>
                </a:solidFill>
              </a:rPr>
              <a:t>Source: O’Reilly 2015 Data Science Salary Survey </a:t>
            </a:r>
          </a:p>
        </p:txBody>
      </p:sp>
    </p:spTree>
    <p:extLst>
      <p:ext uri="{BB962C8B-B14F-4D97-AF65-F5344CB8AC3E}">
        <p14:creationId xmlns:p14="http://schemas.microsoft.com/office/powerpoint/2010/main" val="350415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op10 Analytics Data Mining Software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533400"/>
            <a:ext cx="8967585" cy="5791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959792" y="6324600"/>
            <a:ext cx="6096000" cy="276999"/>
          </a:xfrm>
          <a:prstGeom prst="rect">
            <a:avLst/>
          </a:prstGeom>
        </p:spPr>
        <p:txBody>
          <a:bodyPr>
            <a:spAutoFit/>
          </a:bodyPr>
          <a:lstStyle/>
          <a:p>
            <a:r>
              <a:rPr lang="en-US" sz="1200" dirty="0">
                <a:solidFill>
                  <a:schemeClr val="bg1">
                    <a:lumMod val="50000"/>
                  </a:schemeClr>
                </a:solidFill>
              </a:rPr>
              <a:t>http://www.kdnuggets.com/polls/2015/analytics-data-mining-data-science-software-used.html</a:t>
            </a:r>
          </a:p>
        </p:txBody>
      </p:sp>
    </p:spTree>
    <p:extLst>
      <p:ext uri="{BB962C8B-B14F-4D97-AF65-F5344CB8AC3E}">
        <p14:creationId xmlns:p14="http://schemas.microsoft.com/office/powerpoint/2010/main" val="81904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a5.typepad.com/6a0105360ba1c6970c01b8d1772ea5970c-p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198255"/>
            <a:ext cx="6124575" cy="643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Motivation</a:t>
            </a:r>
          </a:p>
        </p:txBody>
      </p:sp>
      <p:sp>
        <p:nvSpPr>
          <p:cNvPr id="5" name="Content Placeholder 4"/>
          <p:cNvSpPr>
            <a:spLocks noGrp="1"/>
          </p:cNvSpPr>
          <p:nvPr>
            <p:ph idx="1"/>
          </p:nvPr>
        </p:nvSpPr>
        <p:spPr>
          <a:xfrm>
            <a:off x="1828800" y="1825625"/>
            <a:ext cx="7924800" cy="4351338"/>
          </a:xfrm>
        </p:spPr>
        <p:txBody>
          <a:bodyPr>
            <a:normAutofit fontScale="92500" lnSpcReduction="20000"/>
          </a:bodyPr>
          <a:lstStyle/>
          <a:p>
            <a:pPr marL="0" indent="0">
              <a:buNone/>
            </a:pPr>
            <a:r>
              <a:rPr lang="en-US" i="1" dirty="0"/>
              <a:t>The ability to take data—to be able to understand it, to</a:t>
            </a:r>
          </a:p>
          <a:p>
            <a:pPr marL="0" indent="0">
              <a:buNone/>
            </a:pPr>
            <a:r>
              <a:rPr lang="en-US" i="1" dirty="0"/>
              <a:t>process it, to extract value from it, to visualize it, to</a:t>
            </a:r>
          </a:p>
          <a:p>
            <a:pPr marL="0" indent="0">
              <a:buNone/>
            </a:pPr>
            <a:r>
              <a:rPr lang="en-US" i="1" dirty="0"/>
              <a:t>communicate it—that’s going to be a hugely important</a:t>
            </a:r>
          </a:p>
          <a:p>
            <a:pPr marL="0" indent="0">
              <a:buNone/>
            </a:pPr>
            <a:r>
              <a:rPr lang="en-US" i="1" dirty="0"/>
              <a:t>skill in the next decades, … because now we really do</a:t>
            </a:r>
          </a:p>
          <a:p>
            <a:pPr marL="0" indent="0">
              <a:buNone/>
            </a:pPr>
            <a:r>
              <a:rPr lang="en-US" i="1" dirty="0"/>
              <a:t>have essentially free and ubiquitous data. So the</a:t>
            </a:r>
          </a:p>
          <a:p>
            <a:pPr marL="0" indent="0">
              <a:buNone/>
            </a:pPr>
            <a:r>
              <a:rPr lang="en-US" i="1" dirty="0"/>
              <a:t>complimentary scarce factor is the ability to understand</a:t>
            </a:r>
          </a:p>
          <a:p>
            <a:pPr marL="0" indent="0">
              <a:buNone/>
            </a:pPr>
            <a:r>
              <a:rPr lang="en-US" i="1" dirty="0"/>
              <a:t>that data and extract value from it.</a:t>
            </a:r>
          </a:p>
          <a:p>
            <a:pPr marL="0" indent="0">
              <a:buNone/>
            </a:pPr>
            <a:endParaRPr lang="en-US" i="1" dirty="0"/>
          </a:p>
          <a:p>
            <a:pPr marL="0" indent="0" algn="r">
              <a:buNone/>
            </a:pPr>
            <a:r>
              <a:rPr lang="en-US" dirty="0"/>
              <a:t>Hal Varian, Google’s Chief Economist</a:t>
            </a:r>
          </a:p>
          <a:p>
            <a:pPr marL="0" indent="0" algn="r">
              <a:buNone/>
            </a:pPr>
            <a:r>
              <a:rPr lang="en-US" dirty="0"/>
              <a:t>The McKinsey Quarterly, Jan 2009</a:t>
            </a:r>
          </a:p>
        </p:txBody>
      </p:sp>
    </p:spTree>
    <p:extLst>
      <p:ext uri="{BB962C8B-B14F-4D97-AF65-F5344CB8AC3E}">
        <p14:creationId xmlns:p14="http://schemas.microsoft.com/office/powerpoint/2010/main" val="311740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is Data Science Important?</a:t>
            </a:r>
          </a:p>
        </p:txBody>
      </p:sp>
      <p:sp>
        <p:nvSpPr>
          <p:cNvPr id="3" name="Content Placeholder 2"/>
          <p:cNvSpPr>
            <a:spLocks noGrp="1"/>
          </p:cNvSpPr>
          <p:nvPr>
            <p:ph sz="half" idx="1"/>
          </p:nvPr>
        </p:nvSpPr>
        <p:spPr/>
        <p:txBody>
          <a:bodyPr/>
          <a:lstStyle/>
          <a:p>
            <a:r>
              <a:rPr lang="en-US" dirty="0"/>
              <a:t>Lots of data</a:t>
            </a:r>
          </a:p>
          <a:p>
            <a:r>
              <a:rPr lang="en-US" dirty="0"/>
              <a:t>Fast computers</a:t>
            </a:r>
          </a:p>
          <a:p>
            <a:r>
              <a:rPr lang="en-US" dirty="0"/>
              <a:t>Powerful analysis tools</a:t>
            </a:r>
          </a:p>
          <a:p>
            <a:r>
              <a:rPr lang="en-US" dirty="0"/>
              <a:t>Prediction vs. explanation</a:t>
            </a:r>
          </a:p>
          <a:p>
            <a:endParaRPr lang="en-US" dirty="0"/>
          </a:p>
          <a:p>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80608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sz="half" idx="1"/>
          </p:nvPr>
        </p:nvSpPr>
        <p:spPr/>
        <p:txBody>
          <a:bodyPr/>
          <a:lstStyle/>
          <a:p>
            <a:pPr marL="514350" indent="-514350">
              <a:buFont typeface="+mj-lt"/>
              <a:buAutoNum type="arabicPeriod"/>
            </a:pPr>
            <a:r>
              <a:rPr lang="en-US" dirty="0"/>
              <a:t>Ask a question</a:t>
            </a:r>
          </a:p>
          <a:p>
            <a:pPr marL="514350" indent="-514350">
              <a:buFont typeface="+mj-lt"/>
              <a:buAutoNum type="arabicPeriod"/>
            </a:pPr>
            <a:r>
              <a:rPr lang="en-US" dirty="0"/>
              <a:t>Explore the data</a:t>
            </a:r>
          </a:p>
          <a:p>
            <a:pPr marL="514350" indent="-514350">
              <a:buFont typeface="+mj-lt"/>
              <a:buAutoNum type="arabicPeriod"/>
            </a:pPr>
            <a:r>
              <a:rPr lang="en-US" dirty="0"/>
              <a:t>Prepare the data</a:t>
            </a:r>
          </a:p>
          <a:p>
            <a:pPr marL="514350" indent="-514350">
              <a:buFont typeface="+mj-lt"/>
              <a:buAutoNum type="arabicPeriod"/>
            </a:pPr>
            <a:r>
              <a:rPr lang="en-US" dirty="0"/>
              <a:t>Create a model</a:t>
            </a:r>
          </a:p>
          <a:p>
            <a:pPr marL="514350" indent="-514350">
              <a:buFont typeface="+mj-lt"/>
              <a:buAutoNum type="arabicPeriod"/>
            </a:pPr>
            <a:r>
              <a:rPr lang="en-US" dirty="0"/>
              <a:t>Evaluate the model</a:t>
            </a:r>
          </a:p>
          <a:p>
            <a:pPr marL="514350" indent="-514350">
              <a:buFont typeface="+mj-lt"/>
              <a:buAutoNum type="arabicPeriod"/>
            </a:pPr>
            <a:r>
              <a:rPr lang="en-US" dirty="0"/>
              <a:t>Deploy the model / results</a:t>
            </a:r>
          </a:p>
          <a:p>
            <a:pPr marL="514350" indent="-514350">
              <a:buFont typeface="+mj-lt"/>
              <a:buAutoNum type="arabicPeriod"/>
            </a:pPr>
            <a:endParaRPr lang="en-US" dirty="0"/>
          </a:p>
        </p:txBody>
      </p:sp>
      <p:pic>
        <p:nvPicPr>
          <p:cNvPr id="11266" name="Picture 2" descr="https://upload.wikimedia.org/wikipedia/commons/b/b9/CRISP-DM_Process_Diagram.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371600"/>
            <a:ext cx="5063136" cy="50726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08168" y="6444298"/>
            <a:ext cx="6096000" cy="276999"/>
          </a:xfrm>
          <a:prstGeom prst="rect">
            <a:avLst/>
          </a:prstGeom>
        </p:spPr>
        <p:txBody>
          <a:bodyPr>
            <a:spAutoFit/>
          </a:bodyPr>
          <a:lstStyle/>
          <a:p>
            <a:r>
              <a:rPr lang="en-US" sz="1200" dirty="0">
                <a:solidFill>
                  <a:schemeClr val="bg1">
                    <a:lumMod val="50000"/>
                  </a:schemeClr>
                </a:solidFill>
              </a:rPr>
              <a:t>https://en.wikipedia.org/wiki/Cross_Industry_Standard_Process_for_Data_Mining</a:t>
            </a:r>
          </a:p>
        </p:txBody>
      </p:sp>
    </p:spTree>
    <p:extLst>
      <p:ext uri="{BB962C8B-B14F-4D97-AF65-F5344CB8AC3E}">
        <p14:creationId xmlns:p14="http://schemas.microsoft.com/office/powerpoint/2010/main" val="185881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 Science Process</a:t>
            </a:r>
          </a:p>
        </p:txBody>
      </p:sp>
      <p:sp>
        <p:nvSpPr>
          <p:cNvPr id="3" name="Content Placeholder 2"/>
          <p:cNvSpPr>
            <a:spLocks noGrp="1"/>
          </p:cNvSpPr>
          <p:nvPr>
            <p:ph sz="half" idx="1"/>
          </p:nvPr>
        </p:nvSpPr>
        <p:spPr/>
        <p:txBody>
          <a:bodyPr/>
          <a:lstStyle/>
          <a:p>
            <a:r>
              <a:rPr lang="en-US" dirty="0"/>
              <a:t>Iterative process</a:t>
            </a:r>
          </a:p>
          <a:p>
            <a:r>
              <a:rPr lang="en-US" dirty="0"/>
              <a:t>Non-sequential</a:t>
            </a:r>
          </a:p>
          <a:p>
            <a:r>
              <a:rPr lang="en-US" dirty="0"/>
              <a:t>Early termination</a:t>
            </a:r>
          </a:p>
          <a:p>
            <a:r>
              <a:rPr lang="en-US" dirty="0"/>
              <a:t>Established process (CRISP-DM)</a:t>
            </a:r>
          </a:p>
          <a:p>
            <a:pPr marL="514350" indent="-514350">
              <a:buFont typeface="+mj-lt"/>
              <a:buAutoNum type="arabicPeriod"/>
            </a:pPr>
            <a:endParaRPr lang="en-US" dirty="0"/>
          </a:p>
        </p:txBody>
      </p:sp>
      <p:pic>
        <p:nvPicPr>
          <p:cNvPr id="11266" name="Picture 2" descr="https://upload.wikimedia.org/wikipedia/commons/b/b9/CRISP-DM_Process_Diagram.pn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324600" y="1371600"/>
            <a:ext cx="5063136" cy="507269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08168" y="6444298"/>
            <a:ext cx="6096000" cy="276999"/>
          </a:xfrm>
          <a:prstGeom prst="rect">
            <a:avLst/>
          </a:prstGeom>
        </p:spPr>
        <p:txBody>
          <a:bodyPr>
            <a:spAutoFit/>
          </a:bodyPr>
          <a:lstStyle/>
          <a:p>
            <a:r>
              <a:rPr lang="en-US" sz="1200" dirty="0">
                <a:solidFill>
                  <a:schemeClr val="bg1">
                    <a:lumMod val="50000"/>
                  </a:schemeClr>
                </a:solidFill>
              </a:rPr>
              <a:t>https://en.wikipedia.org/wiki/Cross_Industry_Standard_Process_for_Data_Mining</a:t>
            </a:r>
          </a:p>
        </p:txBody>
      </p:sp>
    </p:spTree>
    <p:extLst>
      <p:ext uri="{BB962C8B-B14F-4D97-AF65-F5344CB8AC3E}">
        <p14:creationId xmlns:p14="http://schemas.microsoft.com/office/powerpoint/2010/main" val="418324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4996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sz="half" idx="1"/>
          </p:nvPr>
        </p:nvSpPr>
        <p:spPr/>
        <p:txBody>
          <a:bodyPr>
            <a:normAutofit/>
          </a:bodyPr>
          <a:lstStyle/>
          <a:p>
            <a:r>
              <a:rPr lang="en-US" dirty="0"/>
              <a:t>Open source</a:t>
            </a:r>
          </a:p>
          <a:p>
            <a:r>
              <a:rPr lang="en-US" dirty="0"/>
              <a:t>Language and environment</a:t>
            </a:r>
          </a:p>
          <a:p>
            <a:r>
              <a:rPr lang="en-US" dirty="0"/>
              <a:t>Numerical and graphical analysis</a:t>
            </a:r>
          </a:p>
          <a:p>
            <a:r>
              <a:rPr lang="en-US" dirty="0"/>
              <a:t>Cross platform</a:t>
            </a:r>
          </a:p>
          <a:p>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690689"/>
            <a:ext cx="4622800" cy="3630102"/>
          </a:xfrm>
          <a:prstGeom prst="rect">
            <a:avLst/>
          </a:prstGeom>
        </p:spPr>
      </p:pic>
    </p:spTree>
    <p:extLst>
      <p:ext uri="{BB962C8B-B14F-4D97-AF65-F5344CB8AC3E}">
        <p14:creationId xmlns:p14="http://schemas.microsoft.com/office/powerpoint/2010/main" val="28821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a:t>
            </a:r>
          </a:p>
        </p:txBody>
      </p:sp>
      <p:sp>
        <p:nvSpPr>
          <p:cNvPr id="3" name="Content Placeholder 2"/>
          <p:cNvSpPr>
            <a:spLocks noGrp="1"/>
          </p:cNvSpPr>
          <p:nvPr>
            <p:ph idx="1"/>
          </p:nvPr>
        </p:nvSpPr>
        <p:spPr/>
        <p:txBody>
          <a:bodyPr/>
          <a:lstStyle/>
          <a:p>
            <a:r>
              <a:rPr lang="en-US" dirty="0"/>
              <a:t>Active development</a:t>
            </a:r>
          </a:p>
          <a:p>
            <a:r>
              <a:rPr lang="en-US" dirty="0"/>
              <a:t>Large user community</a:t>
            </a:r>
          </a:p>
          <a:p>
            <a:r>
              <a:rPr lang="en-US" dirty="0"/>
              <a:t>Modular and extensible</a:t>
            </a:r>
          </a:p>
          <a:p>
            <a:r>
              <a:rPr lang="en-US" dirty="0"/>
              <a:t>6700+ extensions</a:t>
            </a:r>
          </a:p>
          <a:p>
            <a:endParaRPr lang="en-US" dirty="0"/>
          </a:p>
          <a:p>
            <a:endParaRPr lang="en-US" dirty="0"/>
          </a:p>
          <a:p>
            <a:pPr marL="0" indent="0">
              <a:buNone/>
            </a:pPr>
            <a:r>
              <a:rPr lang="en-US" dirty="0"/>
              <a:t>and best of all…</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690689"/>
            <a:ext cx="4622800" cy="3630102"/>
          </a:xfrm>
          <a:prstGeom prst="rect">
            <a:avLst/>
          </a:prstGeom>
        </p:spPr>
      </p:pic>
    </p:spTree>
    <p:extLst>
      <p:ext uri="{BB962C8B-B14F-4D97-AF65-F5344CB8AC3E}">
        <p14:creationId xmlns:p14="http://schemas.microsoft.com/office/powerpoint/2010/main" val="11877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5813"/>
          <a:stretch/>
        </p:blipFill>
        <p:spPr>
          <a:xfrm>
            <a:off x="0" y="0"/>
            <a:ext cx="12192000" cy="6848061"/>
          </a:xfrm>
          <a:prstGeom prst="rect">
            <a:avLst/>
          </a:prstGeom>
        </p:spPr>
      </p:pic>
      <p:sp>
        <p:nvSpPr>
          <p:cNvPr id="6" name="TextBox 5"/>
          <p:cNvSpPr txBox="1"/>
          <p:nvPr/>
        </p:nvSpPr>
        <p:spPr>
          <a:xfrm>
            <a:off x="228600" y="4191000"/>
            <a:ext cx="5232523" cy="3154710"/>
          </a:xfrm>
          <a:prstGeom prst="rect">
            <a:avLst/>
          </a:prstGeom>
          <a:noFill/>
        </p:spPr>
        <p:txBody>
          <a:bodyPr wrap="none" rtlCol="0">
            <a:spAutoFit/>
          </a:bodyPr>
          <a:lstStyle/>
          <a:p>
            <a:r>
              <a:rPr lang="en-US" sz="19900" dirty="0">
                <a:solidFill>
                  <a:schemeClr val="bg1"/>
                </a:solidFill>
                <a:effectLst>
                  <a:outerShdw blurRad="38100" dist="38100" dir="2700000" algn="tl">
                    <a:srgbClr val="000000">
                      <a:alpha val="43137"/>
                    </a:srgbClr>
                  </a:outerShdw>
                </a:effectLst>
              </a:rPr>
              <a:t>FREE</a:t>
            </a:r>
          </a:p>
        </p:txBody>
      </p:sp>
    </p:spTree>
    <p:extLst>
      <p:ext uri="{BB962C8B-B14F-4D97-AF65-F5344CB8AC3E}">
        <p14:creationId xmlns:p14="http://schemas.microsoft.com/office/powerpoint/2010/main" val="212043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5294"/>
          <a:stretch/>
        </p:blipFill>
        <p:spPr>
          <a:xfrm>
            <a:off x="0" y="0"/>
            <a:ext cx="12192000" cy="6858000"/>
          </a:xfrm>
          <a:prstGeom prst="rect">
            <a:avLst/>
          </a:prstGeom>
        </p:spPr>
      </p:pic>
      <p:sp>
        <p:nvSpPr>
          <p:cNvPr id="6" name="TextBox 5"/>
          <p:cNvSpPr txBox="1"/>
          <p:nvPr/>
        </p:nvSpPr>
        <p:spPr>
          <a:xfrm>
            <a:off x="6781800" y="-533400"/>
            <a:ext cx="5232523" cy="3154710"/>
          </a:xfrm>
          <a:prstGeom prst="rect">
            <a:avLst/>
          </a:prstGeom>
          <a:noFill/>
        </p:spPr>
        <p:txBody>
          <a:bodyPr wrap="none" rtlCol="0">
            <a:spAutoFit/>
          </a:bodyPr>
          <a:lstStyle/>
          <a:p>
            <a:r>
              <a:rPr lang="en-US" sz="19900" dirty="0">
                <a:solidFill>
                  <a:schemeClr val="bg1"/>
                </a:solidFill>
                <a:effectLst>
                  <a:outerShdw blurRad="38100" dist="38100" dir="2700000" algn="tl">
                    <a:srgbClr val="000000">
                      <a:alpha val="43137"/>
                    </a:srgbClr>
                  </a:outerShdw>
                </a:effectLst>
              </a:rPr>
              <a:t>FREE</a:t>
            </a:r>
          </a:p>
        </p:txBody>
      </p:sp>
    </p:spTree>
    <p:extLst>
      <p:ext uri="{BB962C8B-B14F-4D97-AF65-F5344CB8AC3E}">
        <p14:creationId xmlns:p14="http://schemas.microsoft.com/office/powerpoint/2010/main" val="429301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624235" y="6409550"/>
            <a:ext cx="4943533" cy="276999"/>
          </a:xfrm>
          <a:prstGeom prst="rect">
            <a:avLst/>
          </a:prstGeom>
          <a:noFill/>
        </p:spPr>
        <p:txBody>
          <a:bodyPr wrap="none" rtlCol="0">
            <a:spAutoFit/>
          </a:bodyPr>
          <a:lstStyle/>
          <a:p>
            <a:r>
              <a:rPr lang="en-US" sz="1200" dirty="0">
                <a:solidFill>
                  <a:schemeClr val="bg1">
                    <a:lumMod val="50000"/>
                  </a:schemeClr>
                </a:solidFill>
              </a:rPr>
              <a:t>Source: http://redmonk.com/sogrady/2014/06/13/language-rankings-6-14/</a:t>
            </a:r>
          </a:p>
        </p:txBody>
      </p:sp>
      <p:pic>
        <p:nvPicPr>
          <p:cNvPr id="4" name="Picture 2" descr="http://sogrady-media.redmonk.com/sogrady/files/2014/06/lang-rank-614-w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52400"/>
            <a:ext cx="8718869" cy="610320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8382000" y="1276348"/>
            <a:ext cx="228600" cy="2286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88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1" y="381000"/>
            <a:ext cx="7672443"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96897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400800" y="682069"/>
            <a:ext cx="4482928" cy="228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999" y="667470"/>
            <a:ext cx="4368421" cy="5750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descr="Dice Salary Survey 20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3011" y="3397213"/>
            <a:ext cx="4278506" cy="28345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906822" y="6339713"/>
            <a:ext cx="3009542" cy="276999"/>
          </a:xfrm>
          <a:prstGeom prst="rect">
            <a:avLst/>
          </a:prstGeom>
          <a:noFill/>
        </p:spPr>
        <p:txBody>
          <a:bodyPr wrap="none" rtlCol="0">
            <a:spAutoFit/>
          </a:bodyPr>
          <a:lstStyle/>
          <a:p>
            <a:r>
              <a:rPr lang="en-US" sz="1200" dirty="0">
                <a:solidFill>
                  <a:schemeClr val="bg1">
                    <a:lumMod val="65000"/>
                  </a:schemeClr>
                </a:solidFill>
              </a:rPr>
              <a:t>Source: Dice 2014 Tech Salary Survey Results</a:t>
            </a:r>
          </a:p>
        </p:txBody>
      </p:sp>
      <p:sp>
        <p:nvSpPr>
          <p:cNvPr id="3" name="Rounded Rectangle 2"/>
          <p:cNvSpPr/>
          <p:nvPr/>
        </p:nvSpPr>
        <p:spPr>
          <a:xfrm>
            <a:off x="6503011" y="4038600"/>
            <a:ext cx="4278506" cy="3048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6400800" y="1300732"/>
            <a:ext cx="4278506" cy="381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39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30416" y="6477000"/>
            <a:ext cx="2106089" cy="276999"/>
          </a:xfrm>
          <a:prstGeom prst="rect">
            <a:avLst/>
          </a:prstGeom>
          <a:noFill/>
        </p:spPr>
        <p:txBody>
          <a:bodyPr wrap="none" rtlCol="0">
            <a:spAutoFit/>
          </a:bodyPr>
          <a:lstStyle/>
          <a:p>
            <a:r>
              <a:rPr lang="en-US" sz="1200" dirty="0">
                <a:solidFill>
                  <a:schemeClr val="bg1">
                    <a:lumMod val="65000"/>
                  </a:schemeClr>
                </a:solidFill>
              </a:rPr>
              <a:t>Source: www.rstudio.com/ide/</a:t>
            </a: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0229" y="381000"/>
            <a:ext cx="7226461" cy="601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3777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1588" y="381000"/>
            <a:ext cx="9248825" cy="6096000"/>
          </a:xfrm>
        </p:spPr>
      </p:pic>
    </p:spTree>
    <p:extLst>
      <p:ext uri="{BB962C8B-B14F-4D97-AF65-F5344CB8AC3E}">
        <p14:creationId xmlns:p14="http://schemas.microsoft.com/office/powerpoint/2010/main" val="296359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143540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p>
            <a:pPr algn="ctr"/>
            <a:r>
              <a:rPr lang="en-US" dirty="0"/>
              <a:t>Lab 1</a:t>
            </a:r>
            <a:br>
              <a:rPr lang="en-US" dirty="0"/>
            </a:br>
            <a:r>
              <a:rPr lang="en-US" dirty="0"/>
              <a:t>R Programming Basics</a:t>
            </a:r>
          </a:p>
        </p:txBody>
      </p:sp>
    </p:spTree>
    <p:extLst>
      <p:ext uri="{BB962C8B-B14F-4D97-AF65-F5344CB8AC3E}">
        <p14:creationId xmlns:p14="http://schemas.microsoft.com/office/powerpoint/2010/main" val="340468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Transforming Data</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65733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Munging</a:t>
            </a:r>
            <a:endParaRPr lang="en-US" dirty="0"/>
          </a:p>
        </p:txBody>
      </p:sp>
      <p:sp>
        <p:nvSpPr>
          <p:cNvPr id="3" name="Content Placeholder 2"/>
          <p:cNvSpPr>
            <a:spLocks noGrp="1"/>
          </p:cNvSpPr>
          <p:nvPr>
            <p:ph sz="half" idx="1"/>
          </p:nvPr>
        </p:nvSpPr>
        <p:spPr/>
        <p:txBody>
          <a:bodyPr>
            <a:noAutofit/>
          </a:bodyPr>
          <a:lstStyle/>
          <a:p>
            <a:r>
              <a:rPr lang="en-US" sz="2600" dirty="0"/>
              <a:t>Transforming data</a:t>
            </a:r>
          </a:p>
          <a:p>
            <a:r>
              <a:rPr lang="en-US" sz="2600" dirty="0"/>
              <a:t>Raw data to usable data</a:t>
            </a:r>
          </a:p>
          <a:p>
            <a:r>
              <a:rPr lang="en-US" sz="2600" dirty="0"/>
              <a:t>Data must be cleaned first</a:t>
            </a:r>
          </a:p>
        </p:txBody>
      </p:sp>
      <p:pic>
        <p:nvPicPr>
          <p:cNvPr id="8" name="Picture 7"/>
          <p:cNvPicPr>
            <a:picLocks noChangeAspect="1"/>
          </p:cNvPicPr>
          <p:nvPr/>
        </p:nvPicPr>
        <p:blipFill>
          <a:blip r:embed="rId3"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7500273" y="2139743"/>
            <a:ext cx="2726196" cy="2726294"/>
          </a:xfrm>
          <a:prstGeom prst="rect">
            <a:avLst/>
          </a:prstGeom>
        </p:spPr>
      </p:pic>
      <p:pic>
        <p:nvPicPr>
          <p:cNvPr id="9" name="Picture 8"/>
          <p:cNvPicPr>
            <a:picLocks noChangeAspect="1"/>
          </p:cNvPicPr>
          <p:nvPr/>
        </p:nvPicPr>
        <p:blipFill>
          <a:blip r:embed="rId4"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8861797" y="2136594"/>
            <a:ext cx="2729344" cy="2729443"/>
          </a:xfrm>
          <a:prstGeom prst="rect">
            <a:avLst/>
          </a:prstGeom>
        </p:spPr>
      </p:pic>
      <p:pic>
        <p:nvPicPr>
          <p:cNvPr id="10" name="Content Placeholder 9"/>
          <p:cNvPicPr>
            <a:picLocks noChangeAspect="1"/>
          </p:cNvPicPr>
          <p:nvPr/>
        </p:nvPicPr>
        <p:blipFill>
          <a:blip r:embed="rId5"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5938899" y="2137134"/>
            <a:ext cx="2728806" cy="2728903"/>
          </a:xfrm>
          <a:prstGeom prst="rect">
            <a:avLst/>
          </a:prstGeom>
        </p:spPr>
      </p:pic>
    </p:spTree>
    <p:extLst>
      <p:ext uri="{BB962C8B-B14F-4D97-AF65-F5344CB8AC3E}">
        <p14:creationId xmlns:p14="http://schemas.microsoft.com/office/powerpoint/2010/main" val="29563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err="1"/>
              <a:t>Munging</a:t>
            </a:r>
            <a:r>
              <a:rPr lang="en-US" dirty="0"/>
              <a:t> Tasks</a:t>
            </a:r>
          </a:p>
        </p:txBody>
      </p:sp>
      <p:sp>
        <p:nvSpPr>
          <p:cNvPr id="3" name="Content Placeholder 2"/>
          <p:cNvSpPr>
            <a:spLocks noGrp="1"/>
          </p:cNvSpPr>
          <p:nvPr>
            <p:ph idx="1"/>
          </p:nvPr>
        </p:nvSpPr>
        <p:spPr/>
        <p:txBody>
          <a:bodyPr>
            <a:normAutofit/>
          </a:bodyPr>
          <a:lstStyle/>
          <a:p>
            <a:r>
              <a:rPr lang="en-US" dirty="0"/>
              <a:t>Renaming variables</a:t>
            </a:r>
          </a:p>
          <a:p>
            <a:r>
              <a:rPr lang="en-US" dirty="0"/>
              <a:t>Data type conversion</a:t>
            </a:r>
          </a:p>
          <a:p>
            <a:r>
              <a:rPr lang="en-US" dirty="0"/>
              <a:t>Encoding, decoding or recoding data</a:t>
            </a:r>
          </a:p>
          <a:p>
            <a:r>
              <a:rPr lang="en-US" dirty="0"/>
              <a:t>Merging data sets</a:t>
            </a:r>
          </a:p>
          <a:p>
            <a:r>
              <a:rPr lang="en-US" dirty="0"/>
              <a:t>Transforming data</a:t>
            </a:r>
          </a:p>
          <a:p>
            <a:r>
              <a:rPr lang="en-US" dirty="0"/>
              <a:t>Handling missing data (imputing)</a:t>
            </a:r>
          </a:p>
          <a:p>
            <a:r>
              <a:rPr lang="en-US" dirty="0"/>
              <a:t>Handling anomalous values</a:t>
            </a:r>
          </a:p>
        </p:txBody>
      </p:sp>
    </p:spTree>
    <p:extLst>
      <p:ext uri="{BB962C8B-B14F-4D97-AF65-F5344CB8AC3E}">
        <p14:creationId xmlns:p14="http://schemas.microsoft.com/office/powerpoint/2010/main" val="23189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Loading Data in R</a:t>
            </a:r>
          </a:p>
        </p:txBody>
      </p:sp>
      <p:sp>
        <p:nvSpPr>
          <p:cNvPr id="3" name="Content Placeholder 2"/>
          <p:cNvSpPr>
            <a:spLocks noGrp="1"/>
          </p:cNvSpPr>
          <p:nvPr>
            <p:ph idx="1"/>
          </p:nvPr>
        </p:nvSpPr>
        <p:spPr/>
        <p:txBody>
          <a:bodyPr/>
          <a:lstStyle/>
          <a:p>
            <a:r>
              <a:rPr lang="en-US" dirty="0"/>
              <a:t>File-based data</a:t>
            </a:r>
          </a:p>
          <a:p>
            <a:r>
              <a:rPr lang="en-US" dirty="0"/>
              <a:t>Web-based data</a:t>
            </a:r>
          </a:p>
          <a:p>
            <a:r>
              <a:rPr lang="en-US" dirty="0"/>
              <a:t>Databases</a:t>
            </a:r>
          </a:p>
          <a:p>
            <a:r>
              <a:rPr lang="en-US" dirty="0"/>
              <a:t>Statistical data</a:t>
            </a:r>
          </a:p>
          <a:p>
            <a:r>
              <a:rPr lang="en-US" dirty="0"/>
              <a:t>And many more…</a:t>
            </a:r>
          </a:p>
          <a:p>
            <a:pPr lvl="1"/>
            <a:endParaRPr lang="en-US" dirty="0"/>
          </a:p>
        </p:txBody>
      </p:sp>
      <p:pic>
        <p:nvPicPr>
          <p:cNvPr id="4" name="Picture 3"/>
          <p:cNvPicPr>
            <a:picLocks noChangeAspect="1"/>
          </p:cNvPicPr>
          <p:nvPr/>
        </p:nvPicPr>
        <p:blipFill>
          <a:blip r:embed="rId3"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6359028" y="3657141"/>
            <a:ext cx="2729344" cy="2729443"/>
          </a:xfrm>
          <a:prstGeom prst="rect">
            <a:avLst/>
          </a:prstGeom>
        </p:spPr>
      </p:pic>
      <p:grpSp>
        <p:nvGrpSpPr>
          <p:cNvPr id="5" name="Group 4"/>
          <p:cNvGrpSpPr/>
          <p:nvPr/>
        </p:nvGrpSpPr>
        <p:grpSpPr>
          <a:xfrm>
            <a:off x="6359028" y="1532432"/>
            <a:ext cx="2728806" cy="2728903"/>
            <a:chOff x="6359028" y="1532432"/>
            <a:chExt cx="2728806" cy="2728903"/>
          </a:xfrm>
        </p:grpSpPr>
        <p:pic>
          <p:nvPicPr>
            <p:cNvPr id="6" name="Content Placeholder 9"/>
            <p:cNvPicPr>
              <a:picLocks noChangeAspect="1"/>
            </p:cNvPicPr>
            <p:nvPr/>
          </p:nvPicPr>
          <p:blipFill>
            <a:blip r:embed="rId4"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6359028" y="1532432"/>
              <a:ext cx="2728806" cy="2728903"/>
            </a:xfrm>
            <a:prstGeom prst="rect">
              <a:avLst/>
            </a:prstGeom>
          </p:spPr>
        </p:pic>
        <p:sp>
          <p:nvSpPr>
            <p:cNvPr id="7" name="TextBox 6"/>
            <p:cNvSpPr txBox="1"/>
            <p:nvPr/>
          </p:nvSpPr>
          <p:spPr>
            <a:xfrm>
              <a:off x="7179276" y="2668094"/>
              <a:ext cx="1050324" cy="461665"/>
            </a:xfrm>
            <a:prstGeom prst="rect">
              <a:avLst/>
            </a:prstGeom>
            <a:noFill/>
          </p:spPr>
          <p:txBody>
            <a:bodyPr wrap="square" rtlCol="0">
              <a:spAutoFit/>
            </a:bodyPr>
            <a:lstStyle/>
            <a:p>
              <a:pPr algn="ctr"/>
              <a:r>
                <a:rPr lang="en-US" sz="2400" dirty="0">
                  <a:solidFill>
                    <a:schemeClr val="bg1"/>
                  </a:solidFill>
                </a:rPr>
                <a:t>CSV</a:t>
              </a:r>
            </a:p>
          </p:txBody>
        </p:sp>
      </p:grpSp>
      <p:grpSp>
        <p:nvGrpSpPr>
          <p:cNvPr id="8" name="Group 7"/>
          <p:cNvGrpSpPr/>
          <p:nvPr/>
        </p:nvGrpSpPr>
        <p:grpSpPr>
          <a:xfrm>
            <a:off x="8931607" y="1532432"/>
            <a:ext cx="2728806" cy="2728903"/>
            <a:chOff x="8931607" y="1532432"/>
            <a:chExt cx="2728806" cy="2728903"/>
          </a:xfrm>
        </p:grpSpPr>
        <p:pic>
          <p:nvPicPr>
            <p:cNvPr id="9" name="Content Placeholder 9"/>
            <p:cNvPicPr>
              <a:picLocks noChangeAspect="1"/>
            </p:cNvPicPr>
            <p:nvPr/>
          </p:nvPicPr>
          <p:blipFill>
            <a:blip r:embed="rId4"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8931607" y="1532432"/>
              <a:ext cx="2728806" cy="2728903"/>
            </a:xfrm>
            <a:prstGeom prst="rect">
              <a:avLst/>
            </a:prstGeom>
          </p:spPr>
        </p:pic>
        <p:sp>
          <p:nvSpPr>
            <p:cNvPr id="10" name="TextBox 9"/>
            <p:cNvSpPr txBox="1"/>
            <p:nvPr/>
          </p:nvSpPr>
          <p:spPr>
            <a:xfrm>
              <a:off x="9789841" y="2668094"/>
              <a:ext cx="1012337" cy="461665"/>
            </a:xfrm>
            <a:prstGeom prst="rect">
              <a:avLst/>
            </a:prstGeom>
            <a:noFill/>
          </p:spPr>
          <p:txBody>
            <a:bodyPr wrap="square" rtlCol="0">
              <a:spAutoFit/>
            </a:bodyPr>
            <a:lstStyle/>
            <a:p>
              <a:pPr algn="ctr"/>
              <a:r>
                <a:rPr lang="en-US" sz="2400" dirty="0">
                  <a:solidFill>
                    <a:schemeClr val="bg1"/>
                  </a:solidFill>
                </a:rPr>
                <a:t>XML</a:t>
              </a:r>
            </a:p>
          </p:txBody>
        </p:sp>
      </p:grpSp>
      <p:grpSp>
        <p:nvGrpSpPr>
          <p:cNvPr id="11" name="Group 10"/>
          <p:cNvGrpSpPr/>
          <p:nvPr/>
        </p:nvGrpSpPr>
        <p:grpSpPr>
          <a:xfrm>
            <a:off x="8931607" y="3661913"/>
            <a:ext cx="2728806" cy="2728903"/>
            <a:chOff x="8931607" y="3661913"/>
            <a:chExt cx="2728806" cy="2728903"/>
          </a:xfrm>
        </p:grpSpPr>
        <p:pic>
          <p:nvPicPr>
            <p:cNvPr id="12" name="Content Placeholder 9"/>
            <p:cNvPicPr>
              <a:picLocks noChangeAspect="1"/>
            </p:cNvPicPr>
            <p:nvPr/>
          </p:nvPicPr>
          <p:blipFill>
            <a:blip r:embed="rId4" cstate="print">
              <a:duotone>
                <a:schemeClr val="accent1">
                  <a:shade val="45000"/>
                  <a:satMod val="135000"/>
                </a:schemeClr>
                <a:prstClr val="white"/>
              </a:duotone>
              <a:lum bright="20000" contrast="-20000"/>
              <a:extLst>
                <a:ext uri="{28A0092B-C50C-407E-A947-70E740481C1C}">
                  <a14:useLocalDpi xmlns:a14="http://schemas.microsoft.com/office/drawing/2010/main" val="0"/>
                </a:ext>
              </a:extLst>
            </a:blip>
            <a:stretch>
              <a:fillRect/>
            </a:stretch>
          </p:blipFill>
          <p:spPr>
            <a:xfrm>
              <a:off x="8931607" y="3661913"/>
              <a:ext cx="2728806" cy="2728903"/>
            </a:xfrm>
            <a:prstGeom prst="rect">
              <a:avLst/>
            </a:prstGeom>
          </p:spPr>
        </p:pic>
        <p:sp>
          <p:nvSpPr>
            <p:cNvPr id="13" name="TextBox 12"/>
            <p:cNvSpPr txBox="1"/>
            <p:nvPr/>
          </p:nvSpPr>
          <p:spPr>
            <a:xfrm>
              <a:off x="9789840" y="4791031"/>
              <a:ext cx="1012337" cy="461665"/>
            </a:xfrm>
            <a:prstGeom prst="rect">
              <a:avLst/>
            </a:prstGeom>
            <a:noFill/>
          </p:spPr>
          <p:txBody>
            <a:bodyPr wrap="square" rtlCol="0">
              <a:spAutoFit/>
            </a:bodyPr>
            <a:lstStyle/>
            <a:p>
              <a:pPr algn="ctr"/>
              <a:r>
                <a:rPr lang="en-US" sz="2400" dirty="0">
                  <a:solidFill>
                    <a:schemeClr val="bg1"/>
                  </a:solidFill>
                </a:rPr>
                <a:t>∑</a:t>
              </a:r>
            </a:p>
          </p:txBody>
        </p:sp>
      </p:grpSp>
    </p:spTree>
    <p:extLst>
      <p:ext uri="{BB962C8B-B14F-4D97-AF65-F5344CB8AC3E}">
        <p14:creationId xmlns:p14="http://schemas.microsoft.com/office/powerpoint/2010/main" val="290122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Cleaning Data</a:t>
            </a:r>
          </a:p>
        </p:txBody>
      </p:sp>
      <p:sp>
        <p:nvSpPr>
          <p:cNvPr id="3" name="Content Placeholder 2"/>
          <p:cNvSpPr>
            <a:spLocks noGrp="1"/>
          </p:cNvSpPr>
          <p:nvPr>
            <p:ph sz="half" idx="1"/>
          </p:nvPr>
        </p:nvSpPr>
        <p:spPr/>
        <p:txBody>
          <a:bodyPr/>
          <a:lstStyle/>
          <a:p>
            <a:r>
              <a:rPr lang="en-US" dirty="0"/>
              <a:t>This step is often the:</a:t>
            </a:r>
          </a:p>
          <a:p>
            <a:pPr lvl="1"/>
            <a:r>
              <a:rPr lang="en-US" dirty="0"/>
              <a:t>Most difficult</a:t>
            </a:r>
          </a:p>
          <a:p>
            <a:pPr lvl="1"/>
            <a:r>
              <a:rPr lang="en-US" dirty="0"/>
              <a:t>Most time consuming</a:t>
            </a:r>
          </a:p>
          <a:p>
            <a:r>
              <a:rPr lang="en-US" dirty="0"/>
              <a:t>TIP: Record all steps</a:t>
            </a:r>
          </a:p>
        </p:txBody>
      </p:sp>
      <p:pic>
        <p:nvPicPr>
          <p:cNvPr id="7" name="Content Placeholder 1"/>
          <p:cNvPicPr>
            <a:picLocks noChangeAspect="1"/>
          </p:cNvPicPr>
          <p:nvPr/>
        </p:nvPicPr>
        <p:blipFill rotWithShape="1">
          <a:blip r:embed="rId3" cstate="print">
            <a:extLst>
              <a:ext uri="{28A0092B-C50C-407E-A947-70E740481C1C}">
                <a14:useLocalDpi xmlns:a14="http://schemas.microsoft.com/office/drawing/2010/main" val="0"/>
              </a:ext>
            </a:extLst>
          </a:blip>
          <a:srcRect t="9641"/>
          <a:stretch/>
        </p:blipFill>
        <p:spPr>
          <a:xfrm>
            <a:off x="7303114" y="1600200"/>
            <a:ext cx="4050686" cy="4357351"/>
          </a:xfrm>
          <a:prstGeom prst="rect">
            <a:avLst/>
          </a:prstGeom>
        </p:spPr>
      </p:pic>
    </p:spTree>
    <p:extLst>
      <p:ext uri="{BB962C8B-B14F-4D97-AF65-F5344CB8AC3E}">
        <p14:creationId xmlns:p14="http://schemas.microsoft.com/office/powerpoint/2010/main" val="242617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5515"/>
          <a:stretch/>
        </p:blipFill>
        <p:spPr>
          <a:xfrm>
            <a:off x="-1" y="-12357"/>
            <a:ext cx="12192001" cy="6870357"/>
          </a:xfrm>
          <a:prstGeom prst="rect">
            <a:avLst/>
          </a:prstGeom>
        </p:spPr>
      </p:pic>
    </p:spTree>
    <p:extLst>
      <p:ext uri="{BB962C8B-B14F-4D97-AF65-F5344CB8AC3E}">
        <p14:creationId xmlns:p14="http://schemas.microsoft.com/office/powerpoint/2010/main" val="125518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Flood of Data is Coming...</a:t>
            </a:r>
          </a:p>
        </p:txBody>
      </p:sp>
      <p:pic>
        <p:nvPicPr>
          <p:cNvPr id="1032" name="Picture 8" descr="http://www.dot.gov.nt.ca/_live/images/rad/Drowning%20victim.jpg"/>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4131" b="7336"/>
          <a:stretch/>
        </p:blipFill>
        <p:spPr bwMode="auto">
          <a:xfrm>
            <a:off x="838200" y="1690688"/>
            <a:ext cx="5173461" cy="33179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upload.wikimedia.org/wikipedia/commons/1/1b/Nataci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3731" y="1690688"/>
            <a:ext cx="5204687" cy="331798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838200" y="5123636"/>
            <a:ext cx="106502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Sink                  or                Swim</a:t>
            </a:r>
          </a:p>
        </p:txBody>
      </p:sp>
      <p:sp>
        <p:nvSpPr>
          <p:cNvPr id="10" name="TextBox 9"/>
          <p:cNvSpPr txBox="1"/>
          <p:nvPr/>
        </p:nvSpPr>
        <p:spPr>
          <a:xfrm>
            <a:off x="2258681" y="5008677"/>
            <a:ext cx="2332498" cy="276999"/>
          </a:xfrm>
          <a:prstGeom prst="rect">
            <a:avLst/>
          </a:prstGeom>
          <a:noFill/>
        </p:spPr>
        <p:txBody>
          <a:bodyPr wrap="none" rtlCol="0">
            <a:spAutoFit/>
          </a:bodyPr>
          <a:lstStyle/>
          <a:p>
            <a:r>
              <a:rPr lang="en-US" sz="1200" dirty="0">
                <a:solidFill>
                  <a:schemeClr val="bg1">
                    <a:lumMod val="65000"/>
                  </a:schemeClr>
                </a:solidFill>
              </a:rPr>
              <a:t>Source: http://www.dot.gov.nt.ca/</a:t>
            </a:r>
          </a:p>
        </p:txBody>
      </p:sp>
      <p:sp>
        <p:nvSpPr>
          <p:cNvPr id="11" name="TextBox 10"/>
          <p:cNvSpPr txBox="1"/>
          <p:nvPr/>
        </p:nvSpPr>
        <p:spPr>
          <a:xfrm>
            <a:off x="8230606" y="5008677"/>
            <a:ext cx="1310936" cy="276999"/>
          </a:xfrm>
          <a:prstGeom prst="rect">
            <a:avLst/>
          </a:prstGeom>
          <a:noFill/>
        </p:spPr>
        <p:txBody>
          <a:bodyPr wrap="none" rtlCol="0">
            <a:spAutoFit/>
          </a:bodyPr>
          <a:lstStyle/>
          <a:p>
            <a:r>
              <a:rPr lang="en-US" sz="1200" dirty="0">
                <a:solidFill>
                  <a:schemeClr val="bg1">
                    <a:lumMod val="65000"/>
                  </a:schemeClr>
                </a:solidFill>
              </a:rPr>
              <a:t>Source: Wikipedia</a:t>
            </a:r>
          </a:p>
        </p:txBody>
      </p:sp>
    </p:spTree>
    <p:extLst>
      <p:ext uri="{BB962C8B-B14F-4D97-AF65-F5344CB8AC3E}">
        <p14:creationId xmlns:p14="http://schemas.microsoft.com/office/powerpoint/2010/main" val="34799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6855" b="18544"/>
          <a:stretch/>
        </p:blipFill>
        <p:spPr>
          <a:xfrm>
            <a:off x="0" y="1"/>
            <a:ext cx="12192000" cy="6858000"/>
          </a:xfrm>
          <a:prstGeom prst="rect">
            <a:avLst/>
          </a:prstGeom>
        </p:spPr>
      </p:pic>
    </p:spTree>
    <p:extLst>
      <p:ext uri="{BB962C8B-B14F-4D97-AF65-F5344CB8AC3E}">
        <p14:creationId xmlns:p14="http://schemas.microsoft.com/office/powerpoint/2010/main" val="336967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6855" r="48315" b="18544"/>
          <a:stretch/>
        </p:blipFill>
        <p:spPr>
          <a:xfrm>
            <a:off x="0" y="1"/>
            <a:ext cx="6301409" cy="6858000"/>
          </a:xfrm>
          <a:prstGeom prst="rect">
            <a:avLst/>
          </a:prstGeom>
        </p:spPr>
      </p:pic>
      <p:sp>
        <p:nvSpPr>
          <p:cNvPr id="4" name="Content Placeholder 5"/>
          <p:cNvSpPr txBox="1">
            <a:spLocks/>
          </p:cNvSpPr>
          <p:nvPr/>
        </p:nvSpPr>
        <p:spPr>
          <a:xfrm>
            <a:off x="6722347" y="1769808"/>
            <a:ext cx="4868794" cy="42302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Column with wrong name</a:t>
            </a:r>
          </a:p>
          <a:p>
            <a:r>
              <a:rPr lang="en-US"/>
              <a:t>Rows with missing values</a:t>
            </a:r>
          </a:p>
          <a:p>
            <a:r>
              <a:rPr lang="en-US"/>
              <a:t>Runtime column has units</a:t>
            </a:r>
          </a:p>
          <a:p>
            <a:r>
              <a:rPr lang="en-US"/>
              <a:t>Revenue in multiple scales</a:t>
            </a:r>
          </a:p>
          <a:p>
            <a:r>
              <a:rPr lang="en-US"/>
              <a:t>Wrong file format</a:t>
            </a:r>
            <a:endParaRPr lang="en-US" dirty="0"/>
          </a:p>
        </p:txBody>
      </p:sp>
    </p:spTree>
    <p:extLst>
      <p:ext uri="{BB962C8B-B14F-4D97-AF65-F5344CB8AC3E}">
        <p14:creationId xmlns:p14="http://schemas.microsoft.com/office/powerpoint/2010/main" val="195739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19870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Lab 2</a:t>
            </a:r>
            <a:br>
              <a:rPr lang="en-US" dirty="0"/>
            </a:br>
            <a:r>
              <a:rPr lang="en-US" dirty="0"/>
              <a:t>Transforming Data</a:t>
            </a:r>
          </a:p>
        </p:txBody>
      </p:sp>
    </p:spTree>
    <p:extLst>
      <p:ext uri="{BB962C8B-B14F-4D97-AF65-F5344CB8AC3E}">
        <p14:creationId xmlns:p14="http://schemas.microsoft.com/office/powerpoint/2010/main" val="405815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25"/>
            <a:ext cx="4782065" cy="6860925"/>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8902" r="18919"/>
          <a:stretch/>
        </p:blipFill>
        <p:spPr>
          <a:xfrm>
            <a:off x="4772967" y="0"/>
            <a:ext cx="7419033" cy="6858000"/>
          </a:xfrm>
          <a:prstGeom prst="rect">
            <a:avLst/>
          </a:prstGeom>
        </p:spPr>
      </p:pic>
    </p:spTree>
    <p:extLst>
      <p:ext uri="{BB962C8B-B14F-4D97-AF65-F5344CB8AC3E}">
        <p14:creationId xmlns:p14="http://schemas.microsoft.com/office/powerpoint/2010/main" val="2624549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Descriptive Statistics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358669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Descriptive Statistics</a:t>
            </a:r>
          </a:p>
        </p:txBody>
      </p:sp>
      <p:sp>
        <p:nvSpPr>
          <p:cNvPr id="3" name="Content Placeholder 2"/>
          <p:cNvSpPr>
            <a:spLocks noGrp="1"/>
          </p:cNvSpPr>
          <p:nvPr>
            <p:ph sz="half" idx="1"/>
          </p:nvPr>
        </p:nvSpPr>
        <p:spPr/>
        <p:txBody>
          <a:bodyPr>
            <a:normAutofit/>
          </a:bodyPr>
          <a:lstStyle/>
          <a:p>
            <a:r>
              <a:rPr lang="en-US" dirty="0"/>
              <a:t>Describe data</a:t>
            </a:r>
          </a:p>
          <a:p>
            <a:r>
              <a:rPr lang="en-US" dirty="0"/>
              <a:t>Provides a summary</a:t>
            </a:r>
          </a:p>
          <a:p>
            <a:r>
              <a:rPr lang="en-US" dirty="0"/>
              <a:t>aka: Summary statistics</a:t>
            </a:r>
          </a:p>
          <a:p>
            <a:endParaRPr lang="en-US" dirty="0"/>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465645695"/>
              </p:ext>
            </p:extLst>
          </p:nvPr>
        </p:nvGraphicFramePr>
        <p:xfrm>
          <a:off x="7467600" y="1825625"/>
          <a:ext cx="3886200" cy="3323920"/>
        </p:xfrm>
        <a:graphic>
          <a:graphicData uri="http://schemas.openxmlformats.org/drawingml/2006/table">
            <a:tbl>
              <a:tblPr firstRow="1" bandRow="1">
                <a:tableStyleId>{5940675A-B579-460E-94D1-54222C63F5DA}</a:tableStyleId>
              </a:tblPr>
              <a:tblGrid>
                <a:gridCol w="16002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tblGrid>
              <a:tr h="394126">
                <a:tc gridSpan="2">
                  <a:txBody>
                    <a:bodyPr/>
                    <a:lstStyle/>
                    <a:p>
                      <a:pPr algn="ctr"/>
                      <a:r>
                        <a:rPr lang="en-US" sz="2000" b="1" dirty="0"/>
                        <a:t>Movie Runtime</a:t>
                      </a:r>
                    </a:p>
                  </a:txBody>
                  <a:tcPr marL="110691" marR="110691" marT="55345" marB="55345">
                    <a:solidFill>
                      <a:schemeClr val="accent1">
                        <a:lumMod val="20000"/>
                        <a:lumOff val="80000"/>
                      </a:schemeClr>
                    </a:solidFill>
                  </a:tcPr>
                </a:tc>
                <a:tc hMerge="1">
                  <a:txBody>
                    <a:bodyPr/>
                    <a:lstStyle/>
                    <a:p>
                      <a:endParaRPr lang="en-US" sz="1000" dirty="0"/>
                    </a:p>
                  </a:txBody>
                  <a:tcPr>
                    <a:solidFill>
                      <a:schemeClr val="accent1">
                        <a:lumMod val="20000"/>
                        <a:lumOff val="80000"/>
                      </a:schemeClr>
                    </a:solidFill>
                  </a:tcPr>
                </a:tc>
                <a:extLst>
                  <a:ext uri="{0D108BD9-81ED-4DB2-BD59-A6C34878D82A}">
                    <a16:rowId xmlns:a16="http://schemas.microsoft.com/office/drawing/2014/main" val="10000"/>
                  </a:ext>
                </a:extLst>
              </a:tr>
              <a:tr h="394126">
                <a:tc>
                  <a:txBody>
                    <a:bodyPr/>
                    <a:lstStyle/>
                    <a:p>
                      <a:r>
                        <a:rPr lang="en-US" sz="2000" b="1" dirty="0"/>
                        <a:t>Statistic</a:t>
                      </a:r>
                    </a:p>
                  </a:txBody>
                  <a:tcPr marL="110691" marR="110691" marT="55345" marB="55345">
                    <a:solidFill>
                      <a:schemeClr val="accent1">
                        <a:lumMod val="20000"/>
                        <a:lumOff val="80000"/>
                      </a:schemeClr>
                    </a:solidFill>
                  </a:tcPr>
                </a:tc>
                <a:tc>
                  <a:txBody>
                    <a:bodyPr/>
                    <a:lstStyle/>
                    <a:p>
                      <a:pPr algn="r"/>
                      <a:r>
                        <a:rPr lang="en-US" sz="2000" b="1" dirty="0"/>
                        <a:t>Value (minutes)</a:t>
                      </a:r>
                    </a:p>
                  </a:txBody>
                  <a:tcPr marL="110691" marR="110691" marT="55345" marB="55345">
                    <a:solidFill>
                      <a:schemeClr val="accent1">
                        <a:lumMod val="20000"/>
                        <a:lumOff val="80000"/>
                      </a:schemeClr>
                    </a:solidFill>
                  </a:tcPr>
                </a:tc>
                <a:extLst>
                  <a:ext uri="{0D108BD9-81ED-4DB2-BD59-A6C34878D82A}">
                    <a16:rowId xmlns:a16="http://schemas.microsoft.com/office/drawing/2014/main" val="10001"/>
                  </a:ext>
                </a:extLst>
              </a:tr>
              <a:tr h="394126">
                <a:tc>
                  <a:txBody>
                    <a:bodyPr/>
                    <a:lstStyle/>
                    <a:p>
                      <a:r>
                        <a:rPr lang="en-US" sz="2000" dirty="0"/>
                        <a:t>Minimum</a:t>
                      </a:r>
                    </a:p>
                  </a:txBody>
                  <a:tcPr marL="110691" marR="110691" marT="55345" marB="55345"/>
                </a:tc>
                <a:tc>
                  <a:txBody>
                    <a:bodyPr/>
                    <a:lstStyle/>
                    <a:p>
                      <a:pPr algn="r"/>
                      <a:r>
                        <a:rPr lang="en-US" sz="2000" dirty="0"/>
                        <a:t>38</a:t>
                      </a:r>
                    </a:p>
                  </a:txBody>
                  <a:tcPr marL="110691" marR="110691" marT="55345" marB="55345"/>
                </a:tc>
                <a:extLst>
                  <a:ext uri="{0D108BD9-81ED-4DB2-BD59-A6C34878D82A}">
                    <a16:rowId xmlns:a16="http://schemas.microsoft.com/office/drawing/2014/main" val="10002"/>
                  </a:ext>
                </a:extLst>
              </a:tr>
              <a:tr h="394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1</a:t>
                      </a:r>
                      <a:r>
                        <a:rPr lang="en-US" sz="2000" baseline="30000" dirty="0"/>
                        <a:t>st</a:t>
                      </a:r>
                      <a:r>
                        <a:rPr lang="en-US" sz="2000" dirty="0"/>
                        <a:t> Quartile</a:t>
                      </a:r>
                    </a:p>
                  </a:txBody>
                  <a:tcPr marL="110691" marR="110691" marT="55345" marB="55345"/>
                </a:tc>
                <a:tc>
                  <a:txBody>
                    <a:bodyPr/>
                    <a:lstStyle/>
                    <a:p>
                      <a:pPr algn="r"/>
                      <a:r>
                        <a:rPr lang="en-US" sz="2000" dirty="0"/>
                        <a:t>93</a:t>
                      </a:r>
                    </a:p>
                  </a:txBody>
                  <a:tcPr marL="110691" marR="110691" marT="55345" marB="55345"/>
                </a:tc>
                <a:extLst>
                  <a:ext uri="{0D108BD9-81ED-4DB2-BD59-A6C34878D82A}">
                    <a16:rowId xmlns:a16="http://schemas.microsoft.com/office/drawing/2014/main" val="10003"/>
                  </a:ext>
                </a:extLst>
              </a:tr>
              <a:tr h="394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Median</a:t>
                      </a:r>
                    </a:p>
                  </a:txBody>
                  <a:tcPr marL="110691" marR="110691" marT="55345" marB="55345"/>
                </a:tc>
                <a:tc>
                  <a:txBody>
                    <a:bodyPr/>
                    <a:lstStyle/>
                    <a:p>
                      <a:pPr algn="r"/>
                      <a:r>
                        <a:rPr lang="en-US" sz="2000" dirty="0"/>
                        <a:t>101</a:t>
                      </a:r>
                    </a:p>
                  </a:txBody>
                  <a:tcPr marL="110691" marR="110691" marT="55345" marB="55345"/>
                </a:tc>
                <a:extLst>
                  <a:ext uri="{0D108BD9-81ED-4DB2-BD59-A6C34878D82A}">
                    <a16:rowId xmlns:a16="http://schemas.microsoft.com/office/drawing/2014/main" val="10004"/>
                  </a:ext>
                </a:extLst>
              </a:tr>
              <a:tr h="394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Mean</a:t>
                      </a:r>
                    </a:p>
                  </a:txBody>
                  <a:tcPr marL="110691" marR="110691" marT="55345" marB="55345"/>
                </a:tc>
                <a:tc>
                  <a:txBody>
                    <a:bodyPr/>
                    <a:lstStyle/>
                    <a:p>
                      <a:pPr algn="r"/>
                      <a:r>
                        <a:rPr lang="en-US" sz="2000" dirty="0"/>
                        <a:t>104</a:t>
                      </a:r>
                    </a:p>
                  </a:txBody>
                  <a:tcPr marL="110691" marR="110691" marT="55345" marB="55345"/>
                </a:tc>
                <a:extLst>
                  <a:ext uri="{0D108BD9-81ED-4DB2-BD59-A6C34878D82A}">
                    <a16:rowId xmlns:a16="http://schemas.microsoft.com/office/drawing/2014/main" val="10005"/>
                  </a:ext>
                </a:extLst>
              </a:tr>
              <a:tr h="394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3</a:t>
                      </a:r>
                      <a:r>
                        <a:rPr lang="en-US" sz="2000" baseline="30000" dirty="0"/>
                        <a:t>rd</a:t>
                      </a:r>
                      <a:r>
                        <a:rPr lang="en-US" sz="2000" dirty="0"/>
                        <a:t> Quartile</a:t>
                      </a:r>
                    </a:p>
                  </a:txBody>
                  <a:tcPr marL="110691" marR="110691" marT="55345" marB="55345"/>
                </a:tc>
                <a:tc>
                  <a:txBody>
                    <a:bodyPr/>
                    <a:lstStyle/>
                    <a:p>
                      <a:pPr algn="r"/>
                      <a:r>
                        <a:rPr lang="en-US" sz="2000" dirty="0"/>
                        <a:t>113</a:t>
                      </a:r>
                    </a:p>
                  </a:txBody>
                  <a:tcPr marL="110691" marR="110691" marT="55345" marB="55345"/>
                </a:tc>
                <a:extLst>
                  <a:ext uri="{0D108BD9-81ED-4DB2-BD59-A6C34878D82A}">
                    <a16:rowId xmlns:a16="http://schemas.microsoft.com/office/drawing/2014/main" val="10006"/>
                  </a:ext>
                </a:extLst>
              </a:tr>
              <a:tr h="39412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Maximum</a:t>
                      </a:r>
                    </a:p>
                  </a:txBody>
                  <a:tcPr marL="110691" marR="110691" marT="55345" marB="55345"/>
                </a:tc>
                <a:tc>
                  <a:txBody>
                    <a:bodyPr/>
                    <a:lstStyle/>
                    <a:p>
                      <a:pPr algn="r"/>
                      <a:r>
                        <a:rPr lang="en-US" sz="2000" dirty="0"/>
                        <a:t>219</a:t>
                      </a:r>
                    </a:p>
                  </a:txBody>
                  <a:tcPr marL="110691" marR="110691" marT="55345" marB="55345"/>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78731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Terms</a:t>
            </a:r>
          </a:p>
        </p:txBody>
      </p:sp>
      <p:sp>
        <p:nvSpPr>
          <p:cNvPr id="3" name="Content Placeholder 2"/>
          <p:cNvSpPr>
            <a:spLocks noGrp="1"/>
          </p:cNvSpPr>
          <p:nvPr>
            <p:ph sz="half" idx="1"/>
          </p:nvPr>
        </p:nvSpPr>
        <p:spPr/>
        <p:txBody>
          <a:bodyPr>
            <a:normAutofit/>
          </a:bodyPr>
          <a:lstStyle/>
          <a:p>
            <a:r>
              <a:rPr lang="en-US" dirty="0"/>
              <a:t>Observations</a:t>
            </a:r>
          </a:p>
          <a:p>
            <a:r>
              <a:rPr lang="en-US" dirty="0"/>
              <a:t>Variables</a:t>
            </a:r>
          </a:p>
          <a:p>
            <a:r>
              <a:rPr lang="en-US" dirty="0"/>
              <a:t>Qualitative variable</a:t>
            </a:r>
          </a:p>
          <a:p>
            <a:r>
              <a:rPr lang="en-US" dirty="0"/>
              <a:t>Quantitative variable</a:t>
            </a:r>
          </a:p>
        </p:txBody>
      </p:sp>
      <p:graphicFrame>
        <p:nvGraphicFramePr>
          <p:cNvPr id="5" name="Content Placeholder 6"/>
          <p:cNvGraphicFramePr>
            <a:graphicFrameLocks noGrp="1"/>
          </p:cNvGraphicFramePr>
          <p:nvPr>
            <p:ph sz="half" idx="2"/>
            <p:extLst>
              <p:ext uri="{D42A27DB-BD31-4B8C-83A1-F6EECF244321}">
                <p14:modId xmlns:p14="http://schemas.microsoft.com/office/powerpoint/2010/main" val="3625768310"/>
              </p:ext>
            </p:extLst>
          </p:nvPr>
        </p:nvGraphicFramePr>
        <p:xfrm>
          <a:off x="6172200" y="1825625"/>
          <a:ext cx="5181599" cy="3017520"/>
        </p:xfrm>
        <a:graphic>
          <a:graphicData uri="http://schemas.openxmlformats.org/drawingml/2006/table">
            <a:tbl>
              <a:tblPr firstRow="1" bandRow="1">
                <a:tableStyleId>{5940675A-B579-460E-94D1-54222C63F5DA}</a:tableStyleId>
              </a:tblPr>
              <a:tblGrid>
                <a:gridCol w="440987">
                  <a:extLst>
                    <a:ext uri="{9D8B030D-6E8A-4147-A177-3AD203B41FA5}">
                      <a16:colId xmlns:a16="http://schemas.microsoft.com/office/drawing/2014/main" val="20000"/>
                    </a:ext>
                  </a:extLst>
                </a:gridCol>
                <a:gridCol w="1433209">
                  <a:extLst>
                    <a:ext uri="{9D8B030D-6E8A-4147-A177-3AD203B41FA5}">
                      <a16:colId xmlns:a16="http://schemas.microsoft.com/office/drawing/2014/main" val="20001"/>
                    </a:ext>
                  </a:extLst>
                </a:gridCol>
                <a:gridCol w="1102468">
                  <a:extLst>
                    <a:ext uri="{9D8B030D-6E8A-4147-A177-3AD203B41FA5}">
                      <a16:colId xmlns:a16="http://schemas.microsoft.com/office/drawing/2014/main" val="20002"/>
                    </a:ext>
                  </a:extLst>
                </a:gridCol>
                <a:gridCol w="1212714">
                  <a:extLst>
                    <a:ext uri="{9D8B030D-6E8A-4147-A177-3AD203B41FA5}">
                      <a16:colId xmlns:a16="http://schemas.microsoft.com/office/drawing/2014/main" val="20003"/>
                    </a:ext>
                  </a:extLst>
                </a:gridCol>
                <a:gridCol w="992221">
                  <a:extLst>
                    <a:ext uri="{9D8B030D-6E8A-4147-A177-3AD203B41FA5}">
                      <a16:colId xmlns:a16="http://schemas.microsoft.com/office/drawing/2014/main" val="20004"/>
                    </a:ext>
                  </a:extLst>
                </a:gridCol>
              </a:tblGrid>
              <a:tr h="330200">
                <a:tc>
                  <a:txBody>
                    <a:bodyPr/>
                    <a:lstStyle/>
                    <a:p>
                      <a:r>
                        <a:rPr lang="en-US" sz="1600" b="1" dirty="0"/>
                        <a:t>ID</a:t>
                      </a:r>
                    </a:p>
                  </a:txBody>
                  <a:tcPr>
                    <a:solidFill>
                      <a:schemeClr val="accent1">
                        <a:lumMod val="20000"/>
                        <a:lumOff val="80000"/>
                      </a:schemeClr>
                    </a:solidFill>
                  </a:tcPr>
                </a:tc>
                <a:tc>
                  <a:txBody>
                    <a:bodyPr/>
                    <a:lstStyle/>
                    <a:p>
                      <a:r>
                        <a:rPr lang="en-US" sz="1600" b="1" dirty="0"/>
                        <a:t>Date</a:t>
                      </a:r>
                    </a:p>
                  </a:txBody>
                  <a:tcPr>
                    <a:solidFill>
                      <a:schemeClr val="accent1">
                        <a:lumMod val="20000"/>
                        <a:lumOff val="80000"/>
                      </a:schemeClr>
                    </a:solidFill>
                  </a:tcPr>
                </a:tc>
                <a:tc>
                  <a:txBody>
                    <a:bodyPr/>
                    <a:lstStyle/>
                    <a:p>
                      <a:r>
                        <a:rPr lang="en-US" sz="1600" b="1" dirty="0"/>
                        <a:t>Customer</a:t>
                      </a:r>
                    </a:p>
                  </a:txBody>
                  <a:tcPr>
                    <a:solidFill>
                      <a:schemeClr val="accent1">
                        <a:lumMod val="20000"/>
                        <a:lumOff val="80000"/>
                      </a:schemeClr>
                    </a:solidFill>
                  </a:tcPr>
                </a:tc>
                <a:tc>
                  <a:txBody>
                    <a:bodyPr/>
                    <a:lstStyle/>
                    <a:p>
                      <a:r>
                        <a:rPr lang="en-US" sz="1600" b="1" dirty="0"/>
                        <a:t>Product</a:t>
                      </a:r>
                    </a:p>
                  </a:txBody>
                  <a:tcPr>
                    <a:solidFill>
                      <a:schemeClr val="accent1">
                        <a:lumMod val="20000"/>
                        <a:lumOff val="80000"/>
                      </a:schemeClr>
                    </a:solidFill>
                  </a:tcPr>
                </a:tc>
                <a:tc>
                  <a:txBody>
                    <a:bodyPr/>
                    <a:lstStyle/>
                    <a:p>
                      <a:r>
                        <a:rPr lang="en-US" sz="1600" b="1" dirty="0"/>
                        <a:t>Quantity</a:t>
                      </a:r>
                    </a:p>
                  </a:txBody>
                  <a:tcPr>
                    <a:solidFill>
                      <a:schemeClr val="accent1">
                        <a:lumMod val="20000"/>
                        <a:lumOff val="80000"/>
                      </a:schemeClr>
                    </a:solidFill>
                  </a:tcPr>
                </a:tc>
                <a:extLst>
                  <a:ext uri="{0D108BD9-81ED-4DB2-BD59-A6C34878D82A}">
                    <a16:rowId xmlns:a16="http://schemas.microsoft.com/office/drawing/2014/main" val="10000"/>
                  </a:ext>
                </a:extLst>
              </a:tr>
              <a:tr h="330200">
                <a:tc>
                  <a:txBody>
                    <a:bodyPr/>
                    <a:lstStyle/>
                    <a:p>
                      <a:r>
                        <a:rPr lang="en-US" sz="1600" dirty="0"/>
                        <a:t>1</a:t>
                      </a:r>
                    </a:p>
                  </a:txBody>
                  <a:tcPr/>
                </a:tc>
                <a:tc>
                  <a:txBody>
                    <a:bodyPr/>
                    <a:lstStyle/>
                    <a:p>
                      <a:r>
                        <a:rPr lang="en-US" sz="1600" dirty="0"/>
                        <a:t>2015-08-27</a:t>
                      </a:r>
                    </a:p>
                  </a:txBody>
                  <a:tcPr/>
                </a:tc>
                <a:tc>
                  <a:txBody>
                    <a:bodyPr/>
                    <a:lstStyle/>
                    <a:p>
                      <a:r>
                        <a:rPr lang="en-US" sz="1600" dirty="0"/>
                        <a:t>John</a:t>
                      </a:r>
                    </a:p>
                  </a:txBody>
                  <a:tcPr/>
                </a:tc>
                <a:tc>
                  <a:txBody>
                    <a:bodyPr/>
                    <a:lstStyle/>
                    <a:p>
                      <a:r>
                        <a:rPr lang="en-US" sz="1600" dirty="0"/>
                        <a:t>Pizza</a:t>
                      </a:r>
                    </a:p>
                  </a:txBody>
                  <a:tcPr/>
                </a:tc>
                <a:tc>
                  <a:txBody>
                    <a:bodyPr/>
                    <a:lstStyle/>
                    <a:p>
                      <a:r>
                        <a:rPr lang="en-US" sz="1600" dirty="0"/>
                        <a:t>2</a:t>
                      </a:r>
                    </a:p>
                  </a:txBody>
                  <a:tcPr/>
                </a:tc>
                <a:extLst>
                  <a:ext uri="{0D108BD9-81ED-4DB2-BD59-A6C34878D82A}">
                    <a16:rowId xmlns:a16="http://schemas.microsoft.com/office/drawing/2014/main" val="10001"/>
                  </a:ext>
                </a:extLst>
              </a:tr>
              <a:tr h="330200">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John</a:t>
                      </a:r>
                    </a:p>
                  </a:txBody>
                  <a:tcPr/>
                </a:tc>
                <a:tc>
                  <a:txBody>
                    <a:bodyPr/>
                    <a:lstStyle/>
                    <a:p>
                      <a:r>
                        <a:rPr lang="en-US" sz="1600" dirty="0"/>
                        <a:t>Soda</a:t>
                      </a:r>
                    </a:p>
                  </a:txBody>
                  <a:tcPr/>
                </a:tc>
                <a:tc>
                  <a:txBody>
                    <a:bodyPr/>
                    <a:lstStyle/>
                    <a:p>
                      <a:r>
                        <a:rPr lang="en-US" sz="1600" dirty="0"/>
                        <a:t>2</a:t>
                      </a:r>
                    </a:p>
                  </a:txBody>
                  <a:tcPr/>
                </a:tc>
                <a:extLst>
                  <a:ext uri="{0D108BD9-81ED-4DB2-BD59-A6C34878D82A}">
                    <a16:rowId xmlns:a16="http://schemas.microsoft.com/office/drawing/2014/main" val="10002"/>
                  </a:ext>
                </a:extLst>
              </a:tr>
              <a:tr h="330200">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Jill</a:t>
                      </a:r>
                    </a:p>
                  </a:txBody>
                  <a:tcPr/>
                </a:tc>
                <a:tc>
                  <a:txBody>
                    <a:bodyPr/>
                    <a:lstStyle/>
                    <a:p>
                      <a:r>
                        <a:rPr lang="en-US" sz="1600" dirty="0"/>
                        <a:t>Salad</a:t>
                      </a:r>
                    </a:p>
                  </a:txBody>
                  <a:tcPr/>
                </a:tc>
                <a:tc>
                  <a:txBody>
                    <a:bodyPr/>
                    <a:lstStyle/>
                    <a:p>
                      <a:r>
                        <a:rPr lang="en-US" sz="1600" dirty="0"/>
                        <a:t>1</a:t>
                      </a:r>
                    </a:p>
                  </a:txBody>
                  <a:tcPr/>
                </a:tc>
                <a:extLst>
                  <a:ext uri="{0D108BD9-81ED-4DB2-BD59-A6C34878D82A}">
                    <a16:rowId xmlns:a16="http://schemas.microsoft.com/office/drawing/2014/main" val="10003"/>
                  </a:ext>
                </a:extLst>
              </a:tr>
              <a:tr h="330200">
                <a:tc>
                  <a:txBody>
                    <a:bodyPr/>
                    <a:lstStyle/>
                    <a:p>
                      <a:r>
                        <a:rPr lang="en-US" sz="16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Jill</a:t>
                      </a:r>
                    </a:p>
                  </a:txBody>
                  <a:tcPr/>
                </a:tc>
                <a:tc>
                  <a:txBody>
                    <a:bodyPr/>
                    <a:lstStyle/>
                    <a:p>
                      <a:r>
                        <a:rPr lang="en-US" sz="1600" dirty="0"/>
                        <a:t>Milk</a:t>
                      </a:r>
                    </a:p>
                  </a:txBody>
                  <a:tcPr/>
                </a:tc>
                <a:tc>
                  <a:txBody>
                    <a:bodyPr/>
                    <a:lstStyle/>
                    <a:p>
                      <a:r>
                        <a:rPr lang="en-US" sz="1600" dirty="0"/>
                        <a:t>1</a:t>
                      </a:r>
                    </a:p>
                  </a:txBody>
                  <a:tcPr/>
                </a:tc>
                <a:extLst>
                  <a:ext uri="{0D108BD9-81ED-4DB2-BD59-A6C34878D82A}">
                    <a16:rowId xmlns:a16="http://schemas.microsoft.com/office/drawing/2014/main" val="10004"/>
                  </a:ext>
                </a:extLst>
              </a:tr>
              <a:tr h="330200">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err="1"/>
                        <a:t>Miko</a:t>
                      </a:r>
                      <a:endParaRPr lang="en-US" sz="1600" dirty="0"/>
                    </a:p>
                  </a:txBody>
                  <a:tcPr/>
                </a:tc>
                <a:tc>
                  <a:txBody>
                    <a:bodyPr/>
                    <a:lstStyle/>
                    <a:p>
                      <a:r>
                        <a:rPr lang="en-US" sz="1600" dirty="0"/>
                        <a:t>Pizza</a:t>
                      </a:r>
                    </a:p>
                  </a:txBody>
                  <a:tcPr/>
                </a:tc>
                <a:tc>
                  <a:txBody>
                    <a:bodyPr/>
                    <a:lstStyle/>
                    <a:p>
                      <a:r>
                        <a:rPr lang="en-US" sz="1600" dirty="0"/>
                        <a:t>3</a:t>
                      </a:r>
                    </a:p>
                  </a:txBody>
                  <a:tcPr/>
                </a:tc>
                <a:extLst>
                  <a:ext uri="{0D108BD9-81ED-4DB2-BD59-A6C34878D82A}">
                    <a16:rowId xmlns:a16="http://schemas.microsoft.com/office/drawing/2014/main" val="10005"/>
                  </a:ext>
                </a:extLst>
              </a:tr>
              <a:tr h="330200">
                <a:tc>
                  <a:txBody>
                    <a:bodyPr/>
                    <a:lstStyle/>
                    <a:p>
                      <a:r>
                        <a:rPr lang="en-US" sz="16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err="1"/>
                        <a:t>Miko</a:t>
                      </a:r>
                      <a:endParaRPr lang="en-US" sz="1600" dirty="0"/>
                    </a:p>
                  </a:txBody>
                  <a:tcPr/>
                </a:tc>
                <a:tc>
                  <a:txBody>
                    <a:bodyPr/>
                    <a:lstStyle/>
                    <a:p>
                      <a:r>
                        <a:rPr lang="en-US" sz="1600" dirty="0"/>
                        <a:t>Soda</a:t>
                      </a:r>
                    </a:p>
                  </a:txBody>
                  <a:tcPr/>
                </a:tc>
                <a:tc>
                  <a:txBody>
                    <a:bodyPr/>
                    <a:lstStyle/>
                    <a:p>
                      <a:r>
                        <a:rPr lang="en-US" sz="1600" dirty="0"/>
                        <a:t>2</a:t>
                      </a:r>
                    </a:p>
                  </a:txBody>
                  <a:tcPr/>
                </a:tc>
                <a:extLst>
                  <a:ext uri="{0D108BD9-81ED-4DB2-BD59-A6C34878D82A}">
                    <a16:rowId xmlns:a16="http://schemas.microsoft.com/office/drawing/2014/main" val="10006"/>
                  </a:ext>
                </a:extLst>
              </a:tr>
              <a:tr h="330200">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a:t>Sam</a:t>
                      </a:r>
                    </a:p>
                  </a:txBody>
                  <a:tcPr/>
                </a:tc>
                <a:tc>
                  <a:txBody>
                    <a:bodyPr/>
                    <a:lstStyle/>
                    <a:p>
                      <a:r>
                        <a:rPr lang="en-US" sz="1600" dirty="0"/>
                        <a:t>Pizza</a:t>
                      </a:r>
                    </a:p>
                  </a:txBody>
                  <a:tcPr/>
                </a:tc>
                <a:tc>
                  <a:txBody>
                    <a:bodyPr/>
                    <a:lstStyle/>
                    <a:p>
                      <a:r>
                        <a:rPr lang="en-US" sz="1600" dirty="0"/>
                        <a:t>1</a:t>
                      </a:r>
                    </a:p>
                  </a:txBody>
                  <a:tcPr/>
                </a:tc>
                <a:extLst>
                  <a:ext uri="{0D108BD9-81ED-4DB2-BD59-A6C34878D82A}">
                    <a16:rowId xmlns:a16="http://schemas.microsoft.com/office/drawing/2014/main" val="10007"/>
                  </a:ext>
                </a:extLst>
              </a:tr>
              <a:tr h="330200">
                <a:tc>
                  <a:txBody>
                    <a:bodyPr/>
                    <a:lstStyle/>
                    <a:p>
                      <a:r>
                        <a:rPr lang="en-US" sz="160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a:t>Sam</a:t>
                      </a:r>
                    </a:p>
                  </a:txBody>
                  <a:tcPr/>
                </a:tc>
                <a:tc>
                  <a:txBody>
                    <a:bodyPr/>
                    <a:lstStyle/>
                    <a:p>
                      <a:r>
                        <a:rPr lang="en-US" sz="1600" dirty="0"/>
                        <a:t>Milk</a:t>
                      </a:r>
                    </a:p>
                  </a:txBody>
                  <a:tcPr/>
                </a:tc>
                <a:tc>
                  <a:txBody>
                    <a:bodyPr/>
                    <a:lstStyle/>
                    <a:p>
                      <a:r>
                        <a:rPr lang="en-US" sz="1600" dirty="0"/>
                        <a:t>1</a:t>
                      </a:r>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8500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a:t>
            </a:r>
            <a:r>
              <a:rPr lang="en-US"/>
              <a:t>of Analysis</a:t>
            </a:r>
            <a:endParaRPr lang="en-US" dirty="0"/>
          </a:p>
        </p:txBody>
      </p:sp>
      <p:sp>
        <p:nvSpPr>
          <p:cNvPr id="3" name="Content Placeholder 2"/>
          <p:cNvSpPr>
            <a:spLocks noGrp="1"/>
          </p:cNvSpPr>
          <p:nvPr>
            <p:ph sz="half" idx="1"/>
          </p:nvPr>
        </p:nvSpPr>
        <p:spPr/>
        <p:txBody>
          <a:bodyPr/>
          <a:lstStyle/>
          <a:p>
            <a:r>
              <a:rPr lang="en-US" dirty="0"/>
              <a:t>Number of variables </a:t>
            </a:r>
          </a:p>
          <a:p>
            <a:pPr lvl="1"/>
            <a:r>
              <a:rPr lang="en-US" dirty="0"/>
              <a:t>Univariate</a:t>
            </a:r>
          </a:p>
          <a:p>
            <a:pPr lvl="1"/>
            <a:r>
              <a:rPr lang="en-US" dirty="0"/>
              <a:t>Bivariate </a:t>
            </a:r>
          </a:p>
          <a:p>
            <a:pPr lvl="1"/>
            <a:r>
              <a:rPr lang="en-US" dirty="0"/>
              <a:t>Multivariate</a:t>
            </a:r>
          </a:p>
          <a:p>
            <a:r>
              <a:rPr lang="en-US" dirty="0"/>
              <a:t>Type of variables</a:t>
            </a:r>
          </a:p>
          <a:p>
            <a:pPr lvl="1"/>
            <a:r>
              <a:rPr lang="en-US" dirty="0"/>
              <a:t>Qualitative </a:t>
            </a:r>
          </a:p>
          <a:p>
            <a:pPr lvl="1"/>
            <a:r>
              <a:rPr lang="en-US" dirty="0"/>
              <a:t>Quantitative </a:t>
            </a:r>
          </a:p>
          <a:p>
            <a:pPr marL="457200" lvl="1" indent="0">
              <a:buNone/>
            </a:pPr>
            <a:endParaRPr lang="en-US" dirty="0"/>
          </a:p>
        </p:txBody>
      </p:sp>
      <p:sp>
        <p:nvSpPr>
          <p:cNvPr id="7" name="Rounded Rectangle 6"/>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10" name="Rounded Rectangle 9"/>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11" name="Rounded Rectangle 10"/>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2" name="Rounded Rectangle 11"/>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3" name="Rounded Rectangle 12"/>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4" name="TextBox 13"/>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5" name="TextBox 14"/>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6" name="Rounded Rectangle 15"/>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1270066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Univariate Analysis</a:t>
            </a:r>
          </a:p>
        </p:txBody>
      </p:sp>
      <p:sp>
        <p:nvSpPr>
          <p:cNvPr id="3" name="Content Placeholder 2"/>
          <p:cNvSpPr>
            <a:spLocks noGrp="1"/>
          </p:cNvSpPr>
          <p:nvPr>
            <p:ph sz="half" idx="1"/>
          </p:nvPr>
        </p:nvSpPr>
        <p:spPr/>
        <p:txBody>
          <a:bodyPr>
            <a:normAutofit/>
          </a:bodyPr>
          <a:lstStyle/>
          <a:p>
            <a:r>
              <a:rPr lang="en-US" dirty="0"/>
              <a:t>One categorical variable</a:t>
            </a:r>
          </a:p>
          <a:p>
            <a:r>
              <a:rPr lang="en-US" dirty="0"/>
              <a:t>Frequency of observations</a:t>
            </a:r>
          </a:p>
        </p:txBody>
      </p:sp>
      <p:sp>
        <p:nvSpPr>
          <p:cNvPr id="9" name="Rounded Rectangle 8"/>
          <p:cNvSpPr/>
          <p:nvPr/>
        </p:nvSpPr>
        <p:spPr>
          <a:xfrm>
            <a:off x="6447263" y="1886162"/>
            <a:ext cx="2342508" cy="1192236"/>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10" name="Rounded Rectangle 9"/>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11" name="Rounded Rectangle 10"/>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5" name="Rounded Rectangle 14"/>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7" name="Rounded Rectangle 16"/>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8" name="TextBox 17"/>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9" name="TextBox 18"/>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20" name="Rounded Rectangle 19"/>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90827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sz="half" idx="1"/>
          </p:nvPr>
        </p:nvSpPr>
        <p:spPr/>
        <p:txBody>
          <a:bodyPr>
            <a:normAutofit/>
          </a:bodyPr>
          <a:lstStyle/>
          <a:p>
            <a:pPr marL="514350" indent="-514350">
              <a:buFont typeface="+mj-lt"/>
              <a:buAutoNum type="arabicPeriod"/>
            </a:pPr>
            <a:r>
              <a:rPr lang="en-US" dirty="0"/>
              <a:t>Introduction</a:t>
            </a:r>
          </a:p>
          <a:p>
            <a:pPr marL="514350" indent="-514350">
              <a:buFont typeface="+mj-lt"/>
              <a:buAutoNum type="arabicPeriod"/>
            </a:pPr>
            <a:r>
              <a:rPr lang="en-US" dirty="0"/>
              <a:t>Transforming Data</a:t>
            </a:r>
          </a:p>
          <a:p>
            <a:pPr marL="514350" indent="-514350">
              <a:buFont typeface="+mj-lt"/>
              <a:buAutoNum type="arabicPeriod"/>
            </a:pPr>
            <a:r>
              <a:rPr lang="en-US" dirty="0"/>
              <a:t>Descriptive Statistics</a:t>
            </a:r>
          </a:p>
          <a:p>
            <a:pPr marL="514350" indent="-514350">
              <a:buFont typeface="+mj-lt"/>
              <a:buAutoNum type="arabicPeriod"/>
            </a:pPr>
            <a:r>
              <a:rPr lang="en-US" dirty="0"/>
              <a:t>Data Visualization</a:t>
            </a:r>
          </a:p>
          <a:p>
            <a:pPr marL="514350" indent="-514350">
              <a:buFont typeface="+mj-lt"/>
              <a:buAutoNum type="arabicPeriod"/>
            </a:pPr>
            <a:r>
              <a:rPr lang="en-US" dirty="0"/>
              <a:t>Statistical Modeling</a:t>
            </a:r>
          </a:p>
          <a:p>
            <a:pPr marL="514350" indent="-514350">
              <a:buFont typeface="+mj-lt"/>
              <a:buAutoNum type="arabicPeriod"/>
            </a:pPr>
            <a:r>
              <a:rPr lang="en-US" dirty="0"/>
              <a:t>Handling Big Data</a:t>
            </a:r>
          </a:p>
          <a:p>
            <a:pPr marL="514350" indent="-514350">
              <a:buFont typeface="+mj-lt"/>
              <a:buAutoNum type="arabicPeriod"/>
            </a:pPr>
            <a:r>
              <a:rPr lang="en-US" dirty="0"/>
              <a:t>Machine Learning</a:t>
            </a:r>
          </a:p>
          <a:p>
            <a:pPr marL="514350" indent="-514350">
              <a:buFont typeface="+mj-lt"/>
              <a:buAutoNum type="arabicPeriod"/>
            </a:pPr>
            <a:r>
              <a:rPr lang="en-US" dirty="0"/>
              <a:t>R in Practice</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5600" y="1690689"/>
            <a:ext cx="4622800" cy="3630102"/>
          </a:xfrm>
          <a:prstGeom prst="rect">
            <a:avLst/>
          </a:prstGeom>
        </p:spPr>
      </p:pic>
    </p:spTree>
    <p:extLst>
      <p:ext uri="{BB962C8B-B14F-4D97-AF65-F5344CB8AC3E}">
        <p14:creationId xmlns:p14="http://schemas.microsoft.com/office/powerpoint/2010/main" val="36581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Univariate Analysis</a:t>
            </a:r>
          </a:p>
        </p:txBody>
      </p:sp>
      <p:sp>
        <p:nvSpPr>
          <p:cNvPr id="3" name="Content Placeholder 2"/>
          <p:cNvSpPr>
            <a:spLocks noGrp="1"/>
          </p:cNvSpPr>
          <p:nvPr>
            <p:ph sz="half" idx="1"/>
          </p:nvPr>
        </p:nvSpPr>
        <p:spPr/>
        <p:txBody>
          <a:bodyPr>
            <a:normAutofit/>
          </a:bodyPr>
          <a:lstStyle/>
          <a:p>
            <a:r>
              <a:rPr lang="en-US" dirty="0"/>
              <a:t>One numeric variable</a:t>
            </a:r>
          </a:p>
          <a:p>
            <a:r>
              <a:rPr lang="en-US" dirty="0"/>
              <a:t>Measures</a:t>
            </a:r>
          </a:p>
          <a:p>
            <a:pPr lvl="1"/>
            <a:r>
              <a:rPr lang="en-US" dirty="0"/>
              <a:t>Central tendency </a:t>
            </a:r>
          </a:p>
          <a:p>
            <a:pPr lvl="1"/>
            <a:r>
              <a:rPr lang="en-US" dirty="0"/>
              <a:t>Dispersion</a:t>
            </a:r>
          </a:p>
        </p:txBody>
      </p:sp>
      <p:sp>
        <p:nvSpPr>
          <p:cNvPr id="9" name="Rounded Rectangle 8"/>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10" name="Rounded Rectangle 9"/>
          <p:cNvSpPr/>
          <p:nvPr/>
        </p:nvSpPr>
        <p:spPr>
          <a:xfrm>
            <a:off x="9124974" y="1890445"/>
            <a:ext cx="2342508" cy="1187952"/>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11" name="Rounded Rectangle 10"/>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5" name="Rounded Rectangle 14"/>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7" name="Rounded Rectangle 16"/>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8" name="TextBox 17"/>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9" name="TextBox 18"/>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20" name="Rounded Rectangle 19"/>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354411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Bivariate Analysis</a:t>
            </a:r>
          </a:p>
        </p:txBody>
      </p:sp>
      <p:sp>
        <p:nvSpPr>
          <p:cNvPr id="3" name="Content Placeholder 2"/>
          <p:cNvSpPr>
            <a:spLocks noGrp="1"/>
          </p:cNvSpPr>
          <p:nvPr>
            <p:ph sz="half" idx="1"/>
          </p:nvPr>
        </p:nvSpPr>
        <p:spPr/>
        <p:txBody>
          <a:bodyPr/>
          <a:lstStyle/>
          <a:p>
            <a:r>
              <a:rPr lang="en-US" dirty="0"/>
              <a:t>Two categorical variables</a:t>
            </a:r>
          </a:p>
          <a:p>
            <a:r>
              <a:rPr lang="en-US" dirty="0"/>
              <a:t>Joint frequency</a:t>
            </a:r>
          </a:p>
          <a:p>
            <a:r>
              <a:rPr lang="en-US" dirty="0"/>
              <a:t>Contingency tables</a:t>
            </a:r>
          </a:p>
        </p:txBody>
      </p:sp>
      <p:sp>
        <p:nvSpPr>
          <p:cNvPr id="7" name="Rounded Rectangle 6"/>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8" name="Rounded Rectangle 7"/>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9" name="Rounded Rectangle 8"/>
          <p:cNvSpPr/>
          <p:nvPr/>
        </p:nvSpPr>
        <p:spPr>
          <a:xfrm>
            <a:off x="6442355" y="3374383"/>
            <a:ext cx="1510301" cy="1197617"/>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0" name="Rounded Rectangle 9"/>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1" name="Rounded Rectangle 10"/>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2" name="TextBox 11"/>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3" name="TextBox 12"/>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4" name="Rounded Rectangle 13"/>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418789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Bivariate Analysis</a:t>
            </a:r>
          </a:p>
        </p:txBody>
      </p:sp>
      <p:sp>
        <p:nvSpPr>
          <p:cNvPr id="3" name="Content Placeholder 2"/>
          <p:cNvSpPr>
            <a:spLocks noGrp="1"/>
          </p:cNvSpPr>
          <p:nvPr>
            <p:ph sz="half" idx="1"/>
          </p:nvPr>
        </p:nvSpPr>
        <p:spPr/>
        <p:txBody>
          <a:bodyPr/>
          <a:lstStyle/>
          <a:p>
            <a:r>
              <a:rPr lang="en-US" dirty="0"/>
              <a:t>Two numeric variables</a:t>
            </a:r>
          </a:p>
          <a:p>
            <a:pPr lvl="1"/>
            <a:r>
              <a:rPr lang="en-US" dirty="0"/>
              <a:t>Predictor</a:t>
            </a:r>
          </a:p>
          <a:p>
            <a:pPr lvl="1"/>
            <a:r>
              <a:rPr lang="en-US" dirty="0"/>
              <a:t>Outcome</a:t>
            </a:r>
          </a:p>
          <a:p>
            <a:r>
              <a:rPr lang="en-US" dirty="0"/>
              <a:t>Measures</a:t>
            </a:r>
          </a:p>
          <a:p>
            <a:pPr lvl="1"/>
            <a:r>
              <a:rPr lang="en-US" dirty="0"/>
              <a:t>Covariance</a:t>
            </a:r>
          </a:p>
          <a:p>
            <a:pPr lvl="1"/>
            <a:r>
              <a:rPr lang="en-US" dirty="0"/>
              <a:t>Correlation</a:t>
            </a:r>
          </a:p>
        </p:txBody>
      </p:sp>
      <p:sp>
        <p:nvSpPr>
          <p:cNvPr id="7" name="Rounded Rectangle 6"/>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8" name="Rounded Rectangle 7"/>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9" name="Rounded Rectangle 8"/>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0" name="Rounded Rectangle 9"/>
          <p:cNvSpPr/>
          <p:nvPr/>
        </p:nvSpPr>
        <p:spPr>
          <a:xfrm>
            <a:off x="9965934" y="3374382"/>
            <a:ext cx="1501548" cy="119761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1" name="Rounded Rectangle 10"/>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2" name="TextBox 11"/>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3" name="TextBox 12"/>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4" name="Rounded Rectangle 13"/>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1238943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Qualitative and Quantitative Bivariate Analysis</a:t>
            </a:r>
          </a:p>
        </p:txBody>
      </p:sp>
      <p:sp>
        <p:nvSpPr>
          <p:cNvPr id="3" name="Content Placeholder 2"/>
          <p:cNvSpPr>
            <a:spLocks noGrp="1"/>
          </p:cNvSpPr>
          <p:nvPr>
            <p:ph sz="half" idx="1"/>
          </p:nvPr>
        </p:nvSpPr>
        <p:spPr/>
        <p:txBody>
          <a:bodyPr/>
          <a:lstStyle/>
          <a:p>
            <a:r>
              <a:rPr lang="en-US" dirty="0"/>
              <a:t>One categorical variable</a:t>
            </a:r>
          </a:p>
          <a:p>
            <a:r>
              <a:rPr lang="en-US" dirty="0"/>
              <a:t>One numeric variable</a:t>
            </a:r>
          </a:p>
          <a:p>
            <a:r>
              <a:rPr lang="en-US" dirty="0"/>
              <a:t>Aggregate measures</a:t>
            </a:r>
          </a:p>
          <a:p>
            <a:pPr lvl="1"/>
            <a:r>
              <a:rPr lang="en-US" dirty="0"/>
              <a:t>Sum</a:t>
            </a:r>
          </a:p>
          <a:p>
            <a:pPr lvl="1"/>
            <a:r>
              <a:rPr lang="en-US" dirty="0"/>
              <a:t>Average</a:t>
            </a:r>
          </a:p>
        </p:txBody>
      </p:sp>
      <p:sp>
        <p:nvSpPr>
          <p:cNvPr id="7" name="Rounded Rectangle 6"/>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8" name="Rounded Rectangle 7"/>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9" name="Rounded Rectangle 8"/>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0" name="Rounded Rectangle 9"/>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1" name="Rounded Rectangle 10"/>
          <p:cNvSpPr/>
          <p:nvPr/>
        </p:nvSpPr>
        <p:spPr>
          <a:xfrm>
            <a:off x="8206598" y="3377073"/>
            <a:ext cx="1510301" cy="1194927"/>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2" name="TextBox 11"/>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3" name="TextBox 12"/>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4" name="Rounded Rectangle 13"/>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434136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Multivariate Analysis</a:t>
            </a:r>
          </a:p>
        </p:txBody>
      </p:sp>
      <p:sp>
        <p:nvSpPr>
          <p:cNvPr id="3" name="Content Placeholder 2"/>
          <p:cNvSpPr>
            <a:spLocks noGrp="1"/>
          </p:cNvSpPr>
          <p:nvPr>
            <p:ph sz="half" idx="1"/>
          </p:nvPr>
        </p:nvSpPr>
        <p:spPr/>
        <p:txBody>
          <a:bodyPr/>
          <a:lstStyle/>
          <a:p>
            <a:r>
              <a:rPr lang="en-US" dirty="0"/>
              <a:t>Many variables</a:t>
            </a:r>
          </a:p>
          <a:p>
            <a:r>
              <a:rPr lang="en-US" dirty="0"/>
              <a:t>Specific meaning in statistics</a:t>
            </a:r>
          </a:p>
        </p:txBody>
      </p:sp>
      <p:sp>
        <p:nvSpPr>
          <p:cNvPr id="7" name="Rounded Rectangle 6"/>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8" name="Rounded Rectangle 7"/>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9" name="Rounded Rectangle 8"/>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0" name="Rounded Rectangle 9"/>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1" name="Rounded Rectangle 10"/>
          <p:cNvSpPr/>
          <p:nvPr/>
        </p:nvSpPr>
        <p:spPr>
          <a:xfrm>
            <a:off x="8206598" y="3377073"/>
            <a:ext cx="1510301" cy="1194927"/>
          </a:xfrm>
          <a:prstGeom prst="roundRect">
            <a:avLst/>
          </a:prstGeom>
        </p:spPr>
        <p:style>
          <a:lnRef idx="3">
            <a:schemeClr val="lt1"/>
          </a:lnRef>
          <a:fillRef idx="1">
            <a:schemeClr val="accent1"/>
          </a:fillRef>
          <a:effectRef idx="1">
            <a:schemeClr val="accent1"/>
          </a:effectRef>
          <a:fontRef idx="minor">
            <a:schemeClr val="lt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2" name="TextBox 11"/>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3" name="TextBox 12"/>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4" name="Rounded Rectangle 13"/>
          <p:cNvSpPr/>
          <p:nvPr/>
        </p:nvSpPr>
        <p:spPr>
          <a:xfrm>
            <a:off x="6442355" y="4867985"/>
            <a:ext cx="5020219" cy="119761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31920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5565"/>
          <a:stretch/>
        </p:blipFill>
        <p:spPr>
          <a:xfrm>
            <a:off x="0" y="0"/>
            <a:ext cx="12192000" cy="6862916"/>
          </a:xfrm>
          <a:prstGeom prst="rect">
            <a:avLst/>
          </a:prstGeom>
        </p:spPr>
      </p:pic>
    </p:spTree>
    <p:extLst>
      <p:ext uri="{BB962C8B-B14F-4D97-AF65-F5344CB8AC3E}">
        <p14:creationId xmlns:p14="http://schemas.microsoft.com/office/powerpoint/2010/main" val="409780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252980" y="0"/>
            <a:ext cx="4654430" cy="6858000"/>
          </a:xfrm>
          <a:prstGeom prst="rect">
            <a:avLst/>
          </a:prstGeom>
        </p:spPr>
      </p:pic>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50896"/>
          <a:stretch/>
        </p:blipFill>
        <p:spPr>
          <a:xfrm>
            <a:off x="7252979" y="2776291"/>
            <a:ext cx="4654430" cy="3367548"/>
          </a:xfrm>
          <a:prstGeom prst="rect">
            <a:avLst/>
          </a:prstGeom>
        </p:spPr>
      </p:pic>
      <p:grpSp>
        <p:nvGrpSpPr>
          <p:cNvPr id="6" name="Group 5"/>
          <p:cNvGrpSpPr/>
          <p:nvPr/>
        </p:nvGrpSpPr>
        <p:grpSpPr>
          <a:xfrm>
            <a:off x="7252978" y="0"/>
            <a:ext cx="4654430" cy="6858000"/>
            <a:chOff x="7252978" y="0"/>
            <a:chExt cx="4654430" cy="6858000"/>
          </a:xfrm>
        </p:grpSpPr>
        <p:pic>
          <p:nvPicPr>
            <p:cNvPr id="7" name="Picture 6"/>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252978" y="0"/>
              <a:ext cx="4654430" cy="6858000"/>
            </a:xfrm>
            <a:prstGeom prst="rect">
              <a:avLst/>
            </a:prstGeom>
          </p:spPr>
        </p:pic>
        <p:sp>
          <p:nvSpPr>
            <p:cNvPr id="8" name="TextBox 7"/>
            <p:cNvSpPr txBox="1"/>
            <p:nvPr/>
          </p:nvSpPr>
          <p:spPr>
            <a:xfrm>
              <a:off x="7925736" y="333419"/>
              <a:ext cx="3308919" cy="461665"/>
            </a:xfrm>
            <a:prstGeom prst="rect">
              <a:avLst/>
            </a:prstGeom>
            <a:noFill/>
          </p:spPr>
          <p:txBody>
            <a:bodyPr wrap="none" rtlCol="0">
              <a:spAutoFit/>
            </a:bodyPr>
            <a:lstStyle/>
            <a:p>
              <a:r>
                <a:rPr lang="en-US" sz="2400" dirty="0">
                  <a:solidFill>
                    <a:srgbClr val="000000"/>
                  </a:solidFill>
                  <a:effectLst>
                    <a:outerShdw blurRad="38100" dist="38100" dir="2700000" algn="tl">
                      <a:srgbClr val="000000">
                        <a:alpha val="43137"/>
                      </a:srgbClr>
                    </a:outerShdw>
                  </a:effectLst>
                  <a:latin typeface="Goudy Stout" panose="0202090407030B020401" pitchFamily="18" charset="0"/>
                </a:rPr>
                <a:t>Cowboys</a:t>
              </a:r>
              <a:r>
                <a:rPr lang="en-US" sz="2000" dirty="0">
                  <a:solidFill>
                    <a:srgbClr val="000000"/>
                  </a:solidFill>
                  <a:effectLst>
                    <a:outerShdw blurRad="38100" dist="38100" dir="2700000" algn="tl">
                      <a:srgbClr val="000000">
                        <a:alpha val="43137"/>
                      </a:srgbClr>
                    </a:outerShdw>
                  </a:effectLst>
                  <a:latin typeface="Goudy Stout" panose="0202090407030B020401" pitchFamily="18" charset="0"/>
                </a:rPr>
                <a:t> &amp;</a:t>
              </a:r>
            </a:p>
          </p:txBody>
        </p:sp>
      </p:grpSp>
      <p:sp>
        <p:nvSpPr>
          <p:cNvPr id="9" name="TextBox 8"/>
          <p:cNvSpPr txBox="1"/>
          <p:nvPr/>
        </p:nvSpPr>
        <p:spPr>
          <a:xfrm>
            <a:off x="8182894" y="1265382"/>
            <a:ext cx="2842445" cy="584775"/>
          </a:xfrm>
          <a:prstGeom prst="rect">
            <a:avLst/>
          </a:prstGeom>
          <a:noFill/>
        </p:spPr>
        <p:txBody>
          <a:bodyPr wrap="none" rtlCol="0">
            <a:spAutoFit/>
          </a:bodyPr>
          <a:lstStyle/>
          <a:p>
            <a:r>
              <a:rPr lang="en-US" sz="3200" dirty="0">
                <a:solidFill>
                  <a:srgbClr val="92D050"/>
                </a:solidFill>
                <a:effectLst>
                  <a:outerShdw blurRad="38100" dist="38100" dir="2700000" algn="tl">
                    <a:srgbClr val="000000">
                      <a:alpha val="43137"/>
                    </a:srgbClr>
                  </a:outerShdw>
                </a:effectLst>
                <a:latin typeface="Broadway" panose="04040905080B02020502" pitchFamily="82" charset="0"/>
              </a:rPr>
              <a:t>T</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h</a:t>
            </a:r>
            <a:r>
              <a:rPr lang="en-US" sz="3200" dirty="0">
                <a:solidFill>
                  <a:srgbClr val="00B0F0"/>
                </a:solidFill>
                <a:effectLst>
                  <a:outerShdw blurRad="38100" dist="38100" dir="2700000" algn="tl">
                    <a:srgbClr val="000000">
                      <a:alpha val="43137"/>
                    </a:srgbClr>
                  </a:outerShdw>
                </a:effectLst>
                <a:latin typeface="Broadway" panose="04040905080B02020502" pitchFamily="82" charset="0"/>
              </a:rPr>
              <a:t>e</a:t>
            </a:r>
            <a:r>
              <a:rPr lang="en-US" sz="2800" dirty="0">
                <a:solidFill>
                  <a:srgbClr val="000000"/>
                </a:solidFill>
                <a:effectLst>
                  <a:outerShdw blurRad="38100" dist="38100" dir="2700000" algn="tl">
                    <a:srgbClr val="000000">
                      <a:alpha val="43137"/>
                    </a:srgbClr>
                  </a:outerShdw>
                </a:effectLst>
                <a:latin typeface="Broadway" panose="04040905080B02020502" pitchFamily="82" charset="0"/>
              </a:rPr>
              <a:t> </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M</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u</a:t>
            </a:r>
            <a:r>
              <a:rPr lang="en-US" sz="3200" dirty="0">
                <a:solidFill>
                  <a:srgbClr val="00B050"/>
                </a:solidFill>
                <a:effectLst>
                  <a:outerShdw blurRad="38100" dist="38100" dir="2700000" algn="tl">
                    <a:srgbClr val="000000">
                      <a:alpha val="43137"/>
                    </a:srgbClr>
                  </a:outerShdw>
                </a:effectLst>
                <a:latin typeface="Broadway" panose="04040905080B02020502" pitchFamily="82" charset="0"/>
              </a:rPr>
              <a:t>s</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i</a:t>
            </a:r>
            <a:r>
              <a:rPr lang="en-US" sz="3200" dirty="0">
                <a:solidFill>
                  <a:srgbClr val="0070C0"/>
                </a:solidFill>
                <a:effectLst>
                  <a:outerShdw blurRad="38100" dist="38100" dir="2700000" algn="tl">
                    <a:srgbClr val="000000">
                      <a:alpha val="43137"/>
                    </a:srgbClr>
                  </a:outerShdw>
                </a:effectLst>
                <a:latin typeface="Broadway" panose="04040905080B02020502" pitchFamily="82" charset="0"/>
              </a:rPr>
              <a:t>c</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a</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l</a:t>
            </a:r>
          </a:p>
        </p:txBody>
      </p:sp>
      <p:grpSp>
        <p:nvGrpSpPr>
          <p:cNvPr id="10" name="Group 9"/>
          <p:cNvGrpSpPr/>
          <p:nvPr/>
        </p:nvGrpSpPr>
        <p:grpSpPr>
          <a:xfrm>
            <a:off x="7403613" y="652376"/>
            <a:ext cx="4368504" cy="2776624"/>
            <a:chOff x="7403613" y="652376"/>
            <a:chExt cx="4368504" cy="2776624"/>
          </a:xfrm>
        </p:grpSpPr>
        <p:sp>
          <p:nvSpPr>
            <p:cNvPr id="11" name="TextBox 10"/>
            <p:cNvSpPr txBox="1"/>
            <p:nvPr/>
          </p:nvSpPr>
          <p:spPr>
            <a:xfrm>
              <a:off x="7403613" y="652376"/>
              <a:ext cx="4368504" cy="646331"/>
            </a:xfrm>
            <a:prstGeom prst="rect">
              <a:avLst/>
            </a:prstGeom>
            <a:noFill/>
          </p:spPr>
          <p:txBody>
            <a:bodyPr wrap="none" rtlCol="0">
              <a:spAutoFit/>
            </a:bodyPr>
            <a:lstStyle/>
            <a:p>
              <a:r>
                <a:rPr lang="en-US" sz="3600" b="1" dirty="0">
                  <a:solidFill>
                    <a:schemeClr val="bg2">
                      <a:lumMod val="75000"/>
                    </a:schemeClr>
                  </a:solidFill>
                  <a:effectLst>
                    <a:outerShdw blurRad="38100" dist="38100" dir="2700000" algn="tl">
                      <a:srgbClr val="000000">
                        <a:alpha val="43137"/>
                      </a:srgbClr>
                    </a:outerShdw>
                  </a:effectLst>
                  <a:latin typeface="OCR A Extended" panose="02010509020102010303" pitchFamily="50" charset="0"/>
                </a:rPr>
                <a:t>Space Invaders:</a:t>
              </a:r>
            </a:p>
          </p:txBody>
        </p:sp>
        <p:pic>
          <p:nvPicPr>
            <p:cNvPr id="12" name="Picture 11"/>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8027368" y="2247043"/>
              <a:ext cx="3105653" cy="1181957"/>
            </a:xfrm>
            <a:prstGeom prst="rect">
              <a:avLst/>
            </a:prstGeom>
          </p:spPr>
        </p:pic>
        <p:pic>
          <p:nvPicPr>
            <p:cNvPr id="13" name="Picture 12"/>
            <p:cNvPicPr>
              <a:picLocks noChangeAspect="1"/>
            </p:cNvPicPr>
            <p:nvPr/>
          </p:nvPicPr>
          <p:blipFill rotWithShape="1">
            <a:blip r:embed="rId7"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7534479" y="1859219"/>
              <a:ext cx="1301220" cy="495221"/>
            </a:xfrm>
            <a:prstGeom prst="rect">
              <a:avLst/>
            </a:prstGeom>
          </p:spPr>
        </p:pic>
        <p:pic>
          <p:nvPicPr>
            <p:cNvPr id="14" name="Picture 13"/>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10117393" y="1966615"/>
              <a:ext cx="1654724" cy="629759"/>
            </a:xfrm>
            <a:prstGeom prst="rect">
              <a:avLst/>
            </a:prstGeom>
          </p:spPr>
        </p:pic>
      </p:grpSp>
      <p:pic>
        <p:nvPicPr>
          <p:cNvPr id="15" name="Picture 14"/>
          <p:cNvPicPr>
            <a:picLocks noChangeAspect="1"/>
          </p:cNvPicPr>
          <p:nvPr/>
        </p:nvPicPr>
        <p:blipFill>
          <a:blip r:embed="rId10" cstate="print">
            <a:extLst>
              <a:ext uri="{BEBA8EAE-BF5A-486C-A8C5-ECC9F3942E4B}">
                <a14:imgProps xmlns:a14="http://schemas.microsoft.com/office/drawing/2010/main">
                  <a14:imgLayer r:embed="rId11">
                    <a14:imgEffect>
                      <a14:backgroundRemoval t="2180" b="98638" l="9738" r="89888"/>
                    </a14:imgEffect>
                  </a14:imgLayer>
                </a14:imgProps>
              </a:ext>
              <a:ext uri="{28A0092B-C50C-407E-A947-70E740481C1C}">
                <a14:useLocalDpi xmlns:a14="http://schemas.microsoft.com/office/drawing/2010/main" val="0"/>
              </a:ext>
            </a:extLst>
          </a:blip>
          <a:stretch>
            <a:fillRect/>
          </a:stretch>
        </p:blipFill>
        <p:spPr>
          <a:xfrm>
            <a:off x="6899515" y="3656660"/>
            <a:ext cx="1936184" cy="2659593"/>
          </a:xfrm>
          <a:prstGeom prst="rect">
            <a:avLst/>
          </a:prstGeom>
        </p:spPr>
      </p:pic>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0" y="0"/>
            <a:ext cx="6861724" cy="6861724"/>
          </a:xfrm>
          <a:prstGeom prst="rect">
            <a:avLst/>
          </a:prstGeom>
        </p:spPr>
      </p:pic>
      <p:pic>
        <p:nvPicPr>
          <p:cNvPr id="17" name="Picture 8" descr="https://upload.wikimedia.org/wikipedia/commons/thumb/7/7e/RATED_R.svg/2000px-RATED_R.svg.png"/>
          <p:cNvPicPr>
            <a:picLocks noChangeAspect="1" noChangeArrowheads="1"/>
          </p:cNvPicPr>
          <p:nvPr/>
        </p:nvPicPr>
        <p:blipFill>
          <a:blip r:embed="rId13" cstate="print">
            <a:extLst>
              <a:ext uri="{BEBA8EAE-BF5A-486C-A8C5-ECC9F3942E4B}">
                <a14:imgProps xmlns:a14="http://schemas.microsoft.com/office/drawing/2010/main">
                  <a14:imgLayer r:embed="rId1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1234655" y="6293520"/>
            <a:ext cx="570373" cy="495654"/>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7368529" y="6371499"/>
            <a:ext cx="2473049" cy="461665"/>
          </a:xfrm>
          <a:prstGeom prst="rect">
            <a:avLst/>
          </a:prstGeom>
          <a:noFill/>
        </p:spPr>
        <p:txBody>
          <a:bodyPr wrap="none" rtlCol="0">
            <a:spAutoFit/>
          </a:bodyPr>
          <a:lstStyle/>
          <a:p>
            <a:r>
              <a:rPr lang="en-US" sz="2400" dirty="0">
                <a:solidFill>
                  <a:schemeClr val="bg1"/>
                </a:solidFill>
              </a:rPr>
              <a:t>Extended Edition</a:t>
            </a:r>
          </a:p>
        </p:txBody>
      </p:sp>
      <p:pic>
        <p:nvPicPr>
          <p:cNvPr id="19" name="Picture 18"/>
          <p:cNvPicPr>
            <a:picLocks noChangeAspect="1"/>
          </p:cNvPicPr>
          <p:nvPr/>
        </p:nvPicPr>
        <p:blipFill>
          <a:blip r:embed="rId15" cstate="print">
            <a:extLst>
              <a:ext uri="{BEBA8EAE-BF5A-486C-A8C5-ECC9F3942E4B}">
                <a14:imgProps xmlns:a14="http://schemas.microsoft.com/office/drawing/2010/main">
                  <a14:imgLayer r:embed="rId16">
                    <a14:imgEffect>
                      <a14:backgroundRemoval t="4360" b="94278" l="6854" r="97196"/>
                    </a14:imgEffect>
                  </a14:imgLayer>
                </a14:imgProps>
              </a:ext>
              <a:ext uri="{28A0092B-C50C-407E-A947-70E740481C1C}">
                <a14:useLocalDpi xmlns:a14="http://schemas.microsoft.com/office/drawing/2010/main" val="0"/>
              </a:ext>
            </a:extLst>
          </a:blip>
          <a:stretch>
            <a:fillRect/>
          </a:stretch>
        </p:blipFill>
        <p:spPr>
          <a:xfrm>
            <a:off x="10117393" y="3679733"/>
            <a:ext cx="2017521" cy="2303106"/>
          </a:xfrm>
          <a:prstGeom prst="rect">
            <a:avLst/>
          </a:prstGeom>
        </p:spPr>
      </p:pic>
    </p:spTree>
    <p:extLst>
      <p:ext uri="{BB962C8B-B14F-4D97-AF65-F5344CB8AC3E}">
        <p14:creationId xmlns:p14="http://schemas.microsoft.com/office/powerpoint/2010/main" val="262643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2435026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Lab 3</a:t>
            </a:r>
            <a:br>
              <a:rPr lang="en-US" dirty="0"/>
            </a:br>
            <a:r>
              <a:rPr lang="en-US" dirty="0"/>
              <a:t>Descriptive Statistics</a:t>
            </a:r>
          </a:p>
        </p:txBody>
      </p:sp>
    </p:spTree>
    <p:extLst>
      <p:ext uri="{BB962C8B-B14F-4D97-AF65-F5344CB8AC3E}">
        <p14:creationId xmlns:p14="http://schemas.microsoft.com/office/powerpoint/2010/main" val="213905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tretch/>
        </p:blipFill>
        <p:spPr>
          <a:xfrm>
            <a:off x="-1" y="-1"/>
            <a:ext cx="4600136" cy="6895501"/>
          </a:xfrm>
          <a:prstGeom prst="rect">
            <a:avLst/>
          </a:prstGeom>
        </p:spPr>
      </p:pic>
      <p:pic>
        <p:nvPicPr>
          <p:cNvPr id="4" name="Picture 3"/>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7252980" y="0"/>
            <a:ext cx="4654430" cy="6858000"/>
          </a:xfrm>
          <a:prstGeom prst="rect">
            <a:avLst/>
          </a:prstGeom>
        </p:spPr>
      </p:pic>
      <p:pic>
        <p:nvPicPr>
          <p:cNvPr id="5" name="Picture 4"/>
          <p:cNvPicPr>
            <a:picLocks noChangeAspect="1"/>
          </p:cNvPicPr>
          <p:nvPr/>
        </p:nvPicPr>
        <p:blipFill rotWithShape="1">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b="50896"/>
          <a:stretch/>
        </p:blipFill>
        <p:spPr>
          <a:xfrm>
            <a:off x="7252979" y="2776291"/>
            <a:ext cx="4654430" cy="3367548"/>
          </a:xfrm>
          <a:prstGeom prst="rect">
            <a:avLst/>
          </a:prstGeom>
        </p:spPr>
      </p:pic>
      <p:grpSp>
        <p:nvGrpSpPr>
          <p:cNvPr id="6" name="Group 5"/>
          <p:cNvGrpSpPr/>
          <p:nvPr/>
        </p:nvGrpSpPr>
        <p:grpSpPr>
          <a:xfrm>
            <a:off x="7252978" y="0"/>
            <a:ext cx="4654430" cy="6858000"/>
            <a:chOff x="7252978" y="0"/>
            <a:chExt cx="4654430" cy="6858000"/>
          </a:xfrm>
        </p:grpSpPr>
        <p:pic>
          <p:nvPicPr>
            <p:cNvPr id="7" name="Picture 6"/>
            <p:cNvPicPr>
              <a:picLocks noChangeAspect="1"/>
            </p:cNvPicPr>
            <p:nvPr/>
          </p:nvPicPr>
          <p:blipFill>
            <a:blip r:embed="rId4" cstate="print">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7252978" y="0"/>
              <a:ext cx="4654430" cy="6858000"/>
            </a:xfrm>
            <a:prstGeom prst="rect">
              <a:avLst/>
            </a:prstGeom>
          </p:spPr>
        </p:pic>
        <p:sp>
          <p:nvSpPr>
            <p:cNvPr id="8" name="TextBox 7"/>
            <p:cNvSpPr txBox="1"/>
            <p:nvPr/>
          </p:nvSpPr>
          <p:spPr>
            <a:xfrm>
              <a:off x="7925736" y="333419"/>
              <a:ext cx="3308919" cy="461665"/>
            </a:xfrm>
            <a:prstGeom prst="rect">
              <a:avLst/>
            </a:prstGeom>
            <a:noFill/>
          </p:spPr>
          <p:txBody>
            <a:bodyPr wrap="none" rtlCol="0">
              <a:spAutoFit/>
            </a:bodyPr>
            <a:lstStyle/>
            <a:p>
              <a:r>
                <a:rPr lang="en-US" sz="2400" dirty="0">
                  <a:solidFill>
                    <a:srgbClr val="000000"/>
                  </a:solidFill>
                  <a:effectLst>
                    <a:outerShdw blurRad="38100" dist="38100" dir="2700000" algn="tl">
                      <a:srgbClr val="000000">
                        <a:alpha val="43137"/>
                      </a:srgbClr>
                    </a:outerShdw>
                  </a:effectLst>
                  <a:latin typeface="Goudy Stout" panose="0202090407030B020401" pitchFamily="18" charset="0"/>
                </a:rPr>
                <a:t>Cowboys</a:t>
              </a:r>
              <a:r>
                <a:rPr lang="en-US" sz="2000" dirty="0">
                  <a:solidFill>
                    <a:srgbClr val="000000"/>
                  </a:solidFill>
                  <a:effectLst>
                    <a:outerShdw blurRad="38100" dist="38100" dir="2700000" algn="tl">
                      <a:srgbClr val="000000">
                        <a:alpha val="43137"/>
                      </a:srgbClr>
                    </a:outerShdw>
                  </a:effectLst>
                  <a:latin typeface="Goudy Stout" panose="0202090407030B020401" pitchFamily="18" charset="0"/>
                </a:rPr>
                <a:t> &amp;</a:t>
              </a:r>
            </a:p>
          </p:txBody>
        </p:sp>
      </p:grpSp>
      <p:sp>
        <p:nvSpPr>
          <p:cNvPr id="9" name="TextBox 8"/>
          <p:cNvSpPr txBox="1"/>
          <p:nvPr/>
        </p:nvSpPr>
        <p:spPr>
          <a:xfrm>
            <a:off x="8182894" y="1265382"/>
            <a:ext cx="2842445" cy="584775"/>
          </a:xfrm>
          <a:prstGeom prst="rect">
            <a:avLst/>
          </a:prstGeom>
          <a:noFill/>
        </p:spPr>
        <p:txBody>
          <a:bodyPr wrap="none" rtlCol="0">
            <a:spAutoFit/>
          </a:bodyPr>
          <a:lstStyle/>
          <a:p>
            <a:r>
              <a:rPr lang="en-US" sz="3200" dirty="0">
                <a:solidFill>
                  <a:srgbClr val="92D050"/>
                </a:solidFill>
                <a:effectLst>
                  <a:outerShdw blurRad="38100" dist="38100" dir="2700000" algn="tl">
                    <a:srgbClr val="000000">
                      <a:alpha val="43137"/>
                    </a:srgbClr>
                  </a:outerShdw>
                </a:effectLst>
                <a:latin typeface="Broadway" panose="04040905080B02020502" pitchFamily="82" charset="0"/>
              </a:rPr>
              <a:t>T</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h</a:t>
            </a:r>
            <a:r>
              <a:rPr lang="en-US" sz="3200" dirty="0">
                <a:solidFill>
                  <a:srgbClr val="00B0F0"/>
                </a:solidFill>
                <a:effectLst>
                  <a:outerShdw blurRad="38100" dist="38100" dir="2700000" algn="tl">
                    <a:srgbClr val="000000">
                      <a:alpha val="43137"/>
                    </a:srgbClr>
                  </a:outerShdw>
                </a:effectLst>
                <a:latin typeface="Broadway" panose="04040905080B02020502" pitchFamily="82" charset="0"/>
              </a:rPr>
              <a:t>e</a:t>
            </a:r>
            <a:r>
              <a:rPr lang="en-US" sz="2800" dirty="0">
                <a:solidFill>
                  <a:srgbClr val="000000"/>
                </a:solidFill>
                <a:effectLst>
                  <a:outerShdw blurRad="38100" dist="38100" dir="2700000" algn="tl">
                    <a:srgbClr val="000000">
                      <a:alpha val="43137"/>
                    </a:srgbClr>
                  </a:outerShdw>
                </a:effectLst>
                <a:latin typeface="Broadway" panose="04040905080B02020502" pitchFamily="82" charset="0"/>
              </a:rPr>
              <a:t> </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M</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u</a:t>
            </a:r>
            <a:r>
              <a:rPr lang="en-US" sz="3200" dirty="0">
                <a:solidFill>
                  <a:srgbClr val="00B050"/>
                </a:solidFill>
                <a:effectLst>
                  <a:outerShdw blurRad="38100" dist="38100" dir="2700000" algn="tl">
                    <a:srgbClr val="000000">
                      <a:alpha val="43137"/>
                    </a:srgbClr>
                  </a:outerShdw>
                </a:effectLst>
                <a:latin typeface="Broadway" panose="04040905080B02020502" pitchFamily="82" charset="0"/>
              </a:rPr>
              <a:t>s</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i</a:t>
            </a:r>
            <a:r>
              <a:rPr lang="en-US" sz="3200" dirty="0">
                <a:solidFill>
                  <a:srgbClr val="0070C0"/>
                </a:solidFill>
                <a:effectLst>
                  <a:outerShdw blurRad="38100" dist="38100" dir="2700000" algn="tl">
                    <a:srgbClr val="000000">
                      <a:alpha val="43137"/>
                    </a:srgbClr>
                  </a:outerShdw>
                </a:effectLst>
                <a:latin typeface="Broadway" panose="04040905080B02020502" pitchFamily="82" charset="0"/>
              </a:rPr>
              <a:t>c</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a</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l</a:t>
            </a:r>
          </a:p>
        </p:txBody>
      </p:sp>
      <p:grpSp>
        <p:nvGrpSpPr>
          <p:cNvPr id="10" name="Group 9"/>
          <p:cNvGrpSpPr/>
          <p:nvPr/>
        </p:nvGrpSpPr>
        <p:grpSpPr>
          <a:xfrm>
            <a:off x="7403613" y="662208"/>
            <a:ext cx="4368504" cy="2766792"/>
            <a:chOff x="7403613" y="662208"/>
            <a:chExt cx="4368504" cy="2766792"/>
          </a:xfrm>
        </p:grpSpPr>
        <p:sp>
          <p:nvSpPr>
            <p:cNvPr id="11" name="TextBox 10"/>
            <p:cNvSpPr txBox="1"/>
            <p:nvPr/>
          </p:nvSpPr>
          <p:spPr>
            <a:xfrm>
              <a:off x="7403613" y="662208"/>
              <a:ext cx="4368504" cy="646331"/>
            </a:xfrm>
            <a:prstGeom prst="rect">
              <a:avLst/>
            </a:prstGeom>
            <a:noFill/>
          </p:spPr>
          <p:txBody>
            <a:bodyPr wrap="none" rtlCol="0">
              <a:spAutoFit/>
            </a:bodyPr>
            <a:lstStyle/>
            <a:p>
              <a:r>
                <a:rPr lang="en-US" sz="3600" b="1" dirty="0">
                  <a:solidFill>
                    <a:schemeClr val="bg2">
                      <a:lumMod val="75000"/>
                    </a:schemeClr>
                  </a:solidFill>
                  <a:effectLst>
                    <a:outerShdw blurRad="38100" dist="38100" dir="2700000" algn="tl">
                      <a:srgbClr val="000000">
                        <a:alpha val="43137"/>
                      </a:srgbClr>
                    </a:outerShdw>
                  </a:effectLst>
                  <a:latin typeface="OCR A Extended" panose="02010509020102010303" pitchFamily="50" charset="0"/>
                </a:rPr>
                <a:t>Space Invaders:</a:t>
              </a:r>
            </a:p>
          </p:txBody>
        </p:sp>
        <p:pic>
          <p:nvPicPr>
            <p:cNvPr id="12" name="Picture 11"/>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8027368" y="2247043"/>
              <a:ext cx="3105653" cy="1181957"/>
            </a:xfrm>
            <a:prstGeom prst="rect">
              <a:avLst/>
            </a:prstGeom>
          </p:spPr>
        </p:pic>
        <p:pic>
          <p:nvPicPr>
            <p:cNvPr id="13" name="Picture 12"/>
            <p:cNvPicPr>
              <a:picLocks noChangeAspect="1"/>
            </p:cNvPicPr>
            <p:nvPr/>
          </p:nvPicPr>
          <p:blipFill rotWithShape="1">
            <a:blip r:embed="rId8"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7534479" y="1859219"/>
              <a:ext cx="1301220" cy="495221"/>
            </a:xfrm>
            <a:prstGeom prst="rect">
              <a:avLst/>
            </a:prstGeom>
          </p:spPr>
        </p:pic>
        <p:pic>
          <p:nvPicPr>
            <p:cNvPr id="14" name="Picture 13"/>
            <p:cNvPicPr>
              <a:picLocks noChangeAspect="1"/>
            </p:cNvPicPr>
            <p:nvPr/>
          </p:nvPicPr>
          <p:blipFill rotWithShape="1">
            <a:blip r:embed="rId9" cstate="print">
              <a:extLst>
                <a:ext uri="{BEBA8EAE-BF5A-486C-A8C5-ECC9F3942E4B}">
                  <a14:imgProps xmlns:a14="http://schemas.microsoft.com/office/drawing/2010/main">
                    <a14:imgLayer r:embed="rId10">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10117393" y="1966615"/>
              <a:ext cx="1654724" cy="629759"/>
            </a:xfrm>
            <a:prstGeom prst="rect">
              <a:avLst/>
            </a:prstGeom>
          </p:spPr>
        </p:pic>
      </p:grpSp>
      <p:pic>
        <p:nvPicPr>
          <p:cNvPr id="15" name="Picture 14"/>
          <p:cNvPicPr>
            <a:picLocks noChangeAspect="1"/>
          </p:cNvPicPr>
          <p:nvPr/>
        </p:nvPicPr>
        <p:blipFill>
          <a:blip r:embed="rId11" cstate="print">
            <a:extLst>
              <a:ext uri="{BEBA8EAE-BF5A-486C-A8C5-ECC9F3942E4B}">
                <a14:imgProps xmlns:a14="http://schemas.microsoft.com/office/drawing/2010/main">
                  <a14:imgLayer r:embed="rId12">
                    <a14:imgEffect>
                      <a14:backgroundRemoval t="2180" b="98638" l="9738" r="89888"/>
                    </a14:imgEffect>
                  </a14:imgLayer>
                </a14:imgProps>
              </a:ext>
              <a:ext uri="{28A0092B-C50C-407E-A947-70E740481C1C}">
                <a14:useLocalDpi xmlns:a14="http://schemas.microsoft.com/office/drawing/2010/main" val="0"/>
              </a:ext>
            </a:extLst>
          </a:blip>
          <a:stretch>
            <a:fillRect/>
          </a:stretch>
        </p:blipFill>
        <p:spPr>
          <a:xfrm>
            <a:off x="6899515" y="3656660"/>
            <a:ext cx="1936184" cy="2659593"/>
          </a:xfrm>
          <a:prstGeom prst="rect">
            <a:avLst/>
          </a:prstGeom>
        </p:spPr>
      </p:pic>
      <p:pic>
        <p:nvPicPr>
          <p:cNvPr id="16" name="Picture 8" descr="https://upload.wikimedia.org/wikipedia/commons/thumb/7/7e/RATED_R.svg/2000px-RATED_R.svg.png"/>
          <p:cNvPicPr>
            <a:picLocks noChangeAspect="1" noChangeArrowheads="1"/>
          </p:cNvPicPr>
          <p:nvPr/>
        </p:nvPicPr>
        <p:blipFill>
          <a:blip r:embed="rId13" cstate="print">
            <a:extLst>
              <a:ext uri="{BEBA8EAE-BF5A-486C-A8C5-ECC9F3942E4B}">
                <a14:imgProps xmlns:a14="http://schemas.microsoft.com/office/drawing/2010/main">
                  <a14:imgLayer r:embed="rId14">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1234655" y="6293520"/>
            <a:ext cx="570373" cy="49565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7368529" y="6371499"/>
            <a:ext cx="2473049" cy="461665"/>
          </a:xfrm>
          <a:prstGeom prst="rect">
            <a:avLst/>
          </a:prstGeom>
          <a:noFill/>
        </p:spPr>
        <p:txBody>
          <a:bodyPr wrap="none" rtlCol="0">
            <a:spAutoFit/>
          </a:bodyPr>
          <a:lstStyle/>
          <a:p>
            <a:r>
              <a:rPr lang="en-US" sz="2400" dirty="0">
                <a:solidFill>
                  <a:schemeClr val="bg1"/>
                </a:solidFill>
              </a:rPr>
              <a:t>Extended Edition</a:t>
            </a:r>
          </a:p>
        </p:txBody>
      </p:sp>
      <p:pic>
        <p:nvPicPr>
          <p:cNvPr id="18" name="Picture 17"/>
          <p:cNvPicPr>
            <a:picLocks noChangeAspect="1"/>
          </p:cNvPicPr>
          <p:nvPr/>
        </p:nvPicPr>
        <p:blipFill>
          <a:blip r:embed="rId15" cstate="print">
            <a:extLst>
              <a:ext uri="{BEBA8EAE-BF5A-486C-A8C5-ECC9F3942E4B}">
                <a14:imgProps xmlns:a14="http://schemas.microsoft.com/office/drawing/2010/main">
                  <a14:imgLayer r:embed="rId16">
                    <a14:imgEffect>
                      <a14:backgroundRemoval t="4360" b="94278" l="6854" r="97196"/>
                    </a14:imgEffect>
                  </a14:imgLayer>
                </a14:imgProps>
              </a:ext>
              <a:ext uri="{28A0092B-C50C-407E-A947-70E740481C1C}">
                <a14:useLocalDpi xmlns:a14="http://schemas.microsoft.com/office/drawing/2010/main" val="0"/>
              </a:ext>
            </a:extLst>
          </a:blip>
          <a:stretch>
            <a:fillRect/>
          </a:stretch>
        </p:blipFill>
        <p:spPr>
          <a:xfrm>
            <a:off x="10117393" y="3679733"/>
            <a:ext cx="2017521" cy="2303106"/>
          </a:xfrm>
          <a:prstGeom prst="rect">
            <a:avLst/>
          </a:prstGeom>
        </p:spPr>
      </p:pic>
      <p:sp>
        <p:nvSpPr>
          <p:cNvPr id="19" name="&quot;No&quot; Symbol 18"/>
          <p:cNvSpPr/>
          <p:nvPr/>
        </p:nvSpPr>
        <p:spPr>
          <a:xfrm>
            <a:off x="6991644" y="701536"/>
            <a:ext cx="5143270" cy="5143270"/>
          </a:xfrm>
          <a:prstGeom prst="noSmoking">
            <a:avLst/>
          </a:prstGeom>
          <a:solidFill>
            <a:srgbClr val="FF0000"/>
          </a:solidFill>
          <a:ln>
            <a:no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20" name="Picture 19"/>
          <p:cNvPicPr>
            <a:picLocks noChangeAspect="1"/>
          </p:cNvPicPr>
          <p:nvPr/>
        </p:nvPicPr>
        <p:blipFill>
          <a:blip r:embed="rId17" cstate="print">
            <a:extLst>
              <a:ext uri="{BEBA8EAE-BF5A-486C-A8C5-ECC9F3942E4B}">
                <a14:imgProps xmlns:a14="http://schemas.microsoft.com/office/drawing/2010/main">
                  <a14:imgLayer r:embed="rId18">
                    <a14:imgEffect>
                      <a14:saturation sat="66000"/>
                    </a14:imgEffect>
                  </a14:imgLayer>
                </a14:imgProps>
              </a:ext>
              <a:ext uri="{28A0092B-C50C-407E-A947-70E740481C1C}">
                <a14:useLocalDpi xmlns:a14="http://schemas.microsoft.com/office/drawing/2010/main" val="0"/>
              </a:ext>
            </a:extLst>
          </a:blip>
          <a:stretch>
            <a:fillRect/>
          </a:stretch>
        </p:blipFill>
        <p:spPr>
          <a:xfrm>
            <a:off x="1931335" y="4677630"/>
            <a:ext cx="1984895" cy="2932417"/>
          </a:xfrm>
          <a:prstGeom prst="rect">
            <a:avLst/>
          </a:prstGeom>
          <a:scene3d>
            <a:camera prst="isometricOffAxis1Top">
              <a:rot lat="1144882" lon="2991970" rev="16410246"/>
            </a:camera>
            <a:lightRig rig="threePt" dir="t"/>
          </a:scene3d>
        </p:spPr>
      </p:pic>
    </p:spTree>
    <p:extLst>
      <p:ext uri="{BB962C8B-B14F-4D97-AF65-F5344CB8AC3E}">
        <p14:creationId xmlns:p14="http://schemas.microsoft.com/office/powerpoint/2010/main" val="337763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This Apply to Me?</a:t>
            </a:r>
          </a:p>
        </p:txBody>
      </p:sp>
      <p:sp>
        <p:nvSpPr>
          <p:cNvPr id="3" name="Content Placeholder 2"/>
          <p:cNvSpPr>
            <a:spLocks noGrp="1"/>
          </p:cNvSpPr>
          <p:nvPr>
            <p:ph idx="1"/>
          </p:nvPr>
        </p:nvSpPr>
        <p:spPr/>
        <p:txBody>
          <a:bodyPr/>
          <a:lstStyle/>
          <a:p>
            <a:r>
              <a:rPr lang="en-US" dirty="0"/>
              <a:t>As a software developer, I often:</a:t>
            </a:r>
          </a:p>
          <a:p>
            <a:pPr lvl="1">
              <a:buFont typeface="Wingdings" panose="05000000000000000000" pitchFamily="2" charset="2"/>
              <a:buChar char="þ"/>
            </a:pPr>
            <a:r>
              <a:rPr lang="en-US" dirty="0"/>
              <a:t>  Perform log file analysis</a:t>
            </a:r>
          </a:p>
          <a:p>
            <a:pPr lvl="1">
              <a:buFont typeface="Wingdings" panose="05000000000000000000" pitchFamily="2" charset="2"/>
              <a:buChar char="þ"/>
            </a:pPr>
            <a:r>
              <a:rPr lang="en-US" dirty="0"/>
              <a:t>  Analyze software performance</a:t>
            </a:r>
          </a:p>
          <a:p>
            <a:pPr lvl="1">
              <a:buFont typeface="Wingdings" panose="05000000000000000000" pitchFamily="2" charset="2"/>
              <a:buChar char="þ"/>
            </a:pPr>
            <a:r>
              <a:rPr lang="en-US" dirty="0"/>
              <a:t>  Analyze code metrics for code quality</a:t>
            </a:r>
          </a:p>
          <a:p>
            <a:pPr lvl="1">
              <a:buFont typeface="Wingdings" panose="05000000000000000000" pitchFamily="2" charset="2"/>
              <a:buChar char="þ"/>
            </a:pPr>
            <a:r>
              <a:rPr lang="en-US" dirty="0"/>
              <a:t>  Detect anomalies in source data</a:t>
            </a:r>
          </a:p>
          <a:p>
            <a:pPr lvl="1">
              <a:buFont typeface="Wingdings" panose="05000000000000000000" pitchFamily="2" charset="2"/>
              <a:buChar char="þ"/>
            </a:pPr>
            <a:r>
              <a:rPr lang="en-US" dirty="0"/>
              <a:t>  Transform or clean data files to make them usable</a:t>
            </a:r>
          </a:p>
          <a:p>
            <a:pPr lvl="1">
              <a:buFont typeface="Wingdings" panose="05000000000000000000" pitchFamily="2" charset="2"/>
              <a:buChar char="þ"/>
            </a:pPr>
            <a:r>
              <a:rPr lang="en-US" dirty="0"/>
              <a:t>  Help decision makers make decisions based on data</a:t>
            </a:r>
          </a:p>
        </p:txBody>
      </p:sp>
    </p:spTree>
    <p:extLst>
      <p:ext uri="{BB962C8B-B14F-4D97-AF65-F5344CB8AC3E}">
        <p14:creationId xmlns:p14="http://schemas.microsoft.com/office/powerpoint/2010/main" val="5944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Visualization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17603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sp>
        <p:nvSpPr>
          <p:cNvPr id="3" name="Content Placeholder 2"/>
          <p:cNvSpPr>
            <a:spLocks noGrp="1"/>
          </p:cNvSpPr>
          <p:nvPr>
            <p:ph sz="half" idx="1"/>
          </p:nvPr>
        </p:nvSpPr>
        <p:spPr/>
        <p:txBody>
          <a:bodyPr>
            <a:normAutofit/>
          </a:bodyPr>
          <a:lstStyle/>
          <a:p>
            <a:r>
              <a:rPr lang="en-US" dirty="0"/>
              <a:t>Visual data representation</a:t>
            </a:r>
          </a:p>
          <a:p>
            <a:r>
              <a:rPr lang="en-US" dirty="0"/>
              <a:t>For human pattern recognition</a:t>
            </a:r>
          </a:p>
          <a:p>
            <a:r>
              <a:rPr lang="en-US" dirty="0"/>
              <a:t>Map dimensions to visual characteristics</a:t>
            </a:r>
          </a:p>
        </p:txBody>
      </p:sp>
      <p:pic>
        <p:nvPicPr>
          <p:cNvPr id="6" name="Picture 5"/>
          <p:cNvPicPr>
            <a:picLocks noChangeAspect="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26472" t="16258" r="24627" b="21580"/>
          <a:stretch/>
        </p:blipFill>
        <p:spPr>
          <a:xfrm>
            <a:off x="6268058" y="1632356"/>
            <a:ext cx="2214912" cy="2111668"/>
          </a:xfrm>
          <a:prstGeom prst="rect">
            <a:avLst/>
          </a:prstGeom>
        </p:spPr>
      </p:pic>
      <p:pic>
        <p:nvPicPr>
          <p:cNvPr id="7" name="Content Placeholder 8"/>
          <p:cNvPicPr>
            <a:picLocks noChangeAspect="1"/>
          </p:cNvPicPr>
          <p:nvPr/>
        </p:nvPicPr>
        <p:blipFill rotWithShape="1">
          <a:blip r:embed="rId4">
            <a:duotone>
              <a:schemeClr val="accent5">
                <a:shade val="45000"/>
                <a:satMod val="135000"/>
              </a:schemeClr>
              <a:prstClr val="white"/>
            </a:duotone>
            <a:extLst>
              <a:ext uri="{28A0092B-C50C-407E-A947-70E740481C1C}">
                <a14:useLocalDpi xmlns:a14="http://schemas.microsoft.com/office/drawing/2010/main" val="0"/>
              </a:ext>
            </a:extLst>
          </a:blip>
          <a:srcRect l="13019" t="12553" r="7285" b="16516"/>
          <a:stretch/>
        </p:blipFill>
        <p:spPr>
          <a:xfrm>
            <a:off x="9005824" y="3884916"/>
            <a:ext cx="2299366" cy="2046514"/>
          </a:xfrm>
          <a:prstGeom prst="rect">
            <a:avLst/>
          </a:prstGeom>
        </p:spPr>
      </p:pic>
      <p:pic>
        <p:nvPicPr>
          <p:cNvPr id="8" name="Picture 7"/>
          <p:cNvPicPr>
            <a:picLocks noChangeAspect="1"/>
          </p:cNvPicPr>
          <p:nvPr/>
        </p:nvPicPr>
        <p:blipFill rotWithShape="1">
          <a:blip r:embed="rId5">
            <a:duotone>
              <a:schemeClr val="accent5">
                <a:shade val="45000"/>
                <a:satMod val="135000"/>
              </a:schemeClr>
              <a:prstClr val="white"/>
            </a:duotone>
            <a:extLst>
              <a:ext uri="{28A0092B-C50C-407E-A947-70E740481C1C}">
                <a14:useLocalDpi xmlns:a14="http://schemas.microsoft.com/office/drawing/2010/main" val="0"/>
              </a:ext>
            </a:extLst>
          </a:blip>
          <a:srcRect l="14615" t="18221" r="39651" b="39896"/>
          <a:stretch/>
        </p:blipFill>
        <p:spPr>
          <a:xfrm>
            <a:off x="6268059" y="4001029"/>
            <a:ext cx="2214912" cy="1814287"/>
          </a:xfrm>
          <a:prstGeom prst="rect">
            <a:avLst/>
          </a:prstGeom>
        </p:spPr>
      </p:pic>
      <p:pic>
        <p:nvPicPr>
          <p:cNvPr id="9" name="Picture 8"/>
          <p:cNvPicPr>
            <a:picLocks noChangeAspect="1"/>
          </p:cNvPicPr>
          <p:nvPr/>
        </p:nvPicPr>
        <p:blipFill rotWithShape="1">
          <a:blip r:embed="rId6">
            <a:duotone>
              <a:schemeClr val="accent5">
                <a:shade val="45000"/>
                <a:satMod val="135000"/>
              </a:schemeClr>
              <a:prstClr val="white"/>
            </a:duotone>
            <a:extLst>
              <a:ext uri="{28A0092B-C50C-407E-A947-70E740481C1C}">
                <a14:useLocalDpi xmlns:a14="http://schemas.microsoft.com/office/drawing/2010/main" val="0"/>
              </a:ext>
            </a:extLst>
          </a:blip>
          <a:srcRect l="15400" t="27398" r="40437" b="19732"/>
          <a:stretch/>
        </p:blipFill>
        <p:spPr>
          <a:xfrm flipV="1">
            <a:off x="9108807" y="1769808"/>
            <a:ext cx="2196383" cy="1972070"/>
          </a:xfrm>
          <a:prstGeom prst="rect">
            <a:avLst/>
          </a:prstGeom>
        </p:spPr>
      </p:pic>
    </p:spTree>
    <p:extLst>
      <p:ext uri="{BB962C8B-B14F-4D97-AF65-F5344CB8AC3E}">
        <p14:creationId xmlns:p14="http://schemas.microsoft.com/office/powerpoint/2010/main" val="30839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a:t>
            </a:r>
          </a:p>
        </p:txBody>
      </p:sp>
      <p:graphicFrame>
        <p:nvGraphicFramePr>
          <p:cNvPr id="7" name="Content Placeholder 6"/>
          <p:cNvGraphicFramePr>
            <a:graphicFrameLocks noGrp="1"/>
          </p:cNvGraphicFramePr>
          <p:nvPr>
            <p:ph sz="half" idx="2"/>
            <p:extLst>
              <p:ext uri="{D42A27DB-BD31-4B8C-83A1-F6EECF244321}">
                <p14:modId xmlns:p14="http://schemas.microsoft.com/office/powerpoint/2010/main" val="1269573518"/>
              </p:ext>
            </p:extLst>
          </p:nvPr>
        </p:nvGraphicFramePr>
        <p:xfrm>
          <a:off x="838201" y="1981200"/>
          <a:ext cx="4495799" cy="3017520"/>
        </p:xfrm>
        <a:graphic>
          <a:graphicData uri="http://schemas.openxmlformats.org/drawingml/2006/table">
            <a:tbl>
              <a:tblPr firstRow="1" bandRow="1">
                <a:tableStyleId>{5940675A-B579-460E-94D1-54222C63F5DA}</a:tableStyleId>
              </a:tblPr>
              <a:tblGrid>
                <a:gridCol w="382621">
                  <a:extLst>
                    <a:ext uri="{9D8B030D-6E8A-4147-A177-3AD203B41FA5}">
                      <a16:colId xmlns:a16="http://schemas.microsoft.com/office/drawing/2014/main" val="20000"/>
                    </a:ext>
                  </a:extLst>
                </a:gridCol>
                <a:gridCol w="1165112">
                  <a:extLst>
                    <a:ext uri="{9D8B030D-6E8A-4147-A177-3AD203B41FA5}">
                      <a16:colId xmlns:a16="http://schemas.microsoft.com/office/drawing/2014/main" val="20001"/>
                    </a:ext>
                  </a:extLst>
                </a:gridCol>
                <a:gridCol w="1031823">
                  <a:extLst>
                    <a:ext uri="{9D8B030D-6E8A-4147-A177-3AD203B41FA5}">
                      <a16:colId xmlns:a16="http://schemas.microsoft.com/office/drawing/2014/main" val="20002"/>
                    </a:ext>
                  </a:extLst>
                </a:gridCol>
                <a:gridCol w="925643">
                  <a:extLst>
                    <a:ext uri="{9D8B030D-6E8A-4147-A177-3AD203B41FA5}">
                      <a16:colId xmlns:a16="http://schemas.microsoft.com/office/drawing/2014/main" val="20003"/>
                    </a:ext>
                  </a:extLst>
                </a:gridCol>
                <a:gridCol w="990600">
                  <a:extLst>
                    <a:ext uri="{9D8B030D-6E8A-4147-A177-3AD203B41FA5}">
                      <a16:colId xmlns:a16="http://schemas.microsoft.com/office/drawing/2014/main" val="20004"/>
                    </a:ext>
                  </a:extLst>
                </a:gridCol>
              </a:tblGrid>
              <a:tr h="330200">
                <a:tc>
                  <a:txBody>
                    <a:bodyPr/>
                    <a:lstStyle/>
                    <a:p>
                      <a:r>
                        <a:rPr lang="en-US" sz="1600" b="1" dirty="0"/>
                        <a:t>ID</a:t>
                      </a:r>
                    </a:p>
                  </a:txBody>
                  <a:tcPr>
                    <a:solidFill>
                      <a:schemeClr val="accent1">
                        <a:lumMod val="20000"/>
                        <a:lumOff val="80000"/>
                      </a:schemeClr>
                    </a:solidFill>
                  </a:tcPr>
                </a:tc>
                <a:tc>
                  <a:txBody>
                    <a:bodyPr/>
                    <a:lstStyle/>
                    <a:p>
                      <a:r>
                        <a:rPr lang="en-US" sz="1600" b="1" dirty="0"/>
                        <a:t>Date</a:t>
                      </a:r>
                    </a:p>
                  </a:txBody>
                  <a:tcPr>
                    <a:solidFill>
                      <a:schemeClr val="accent1">
                        <a:lumMod val="20000"/>
                        <a:lumOff val="80000"/>
                      </a:schemeClr>
                    </a:solidFill>
                  </a:tcPr>
                </a:tc>
                <a:tc>
                  <a:txBody>
                    <a:bodyPr/>
                    <a:lstStyle/>
                    <a:p>
                      <a:r>
                        <a:rPr lang="en-US" sz="1600" b="1" dirty="0"/>
                        <a:t>Customer</a:t>
                      </a:r>
                    </a:p>
                  </a:txBody>
                  <a:tcPr>
                    <a:solidFill>
                      <a:schemeClr val="accent1">
                        <a:lumMod val="20000"/>
                        <a:lumOff val="80000"/>
                      </a:schemeClr>
                    </a:solidFill>
                  </a:tcPr>
                </a:tc>
                <a:tc>
                  <a:txBody>
                    <a:bodyPr/>
                    <a:lstStyle/>
                    <a:p>
                      <a:r>
                        <a:rPr lang="en-US" sz="1600" b="1" dirty="0"/>
                        <a:t>Product</a:t>
                      </a:r>
                    </a:p>
                  </a:txBody>
                  <a:tcPr>
                    <a:solidFill>
                      <a:schemeClr val="accent1">
                        <a:lumMod val="20000"/>
                        <a:lumOff val="80000"/>
                      </a:schemeClr>
                    </a:solidFill>
                  </a:tcPr>
                </a:tc>
                <a:tc>
                  <a:txBody>
                    <a:bodyPr/>
                    <a:lstStyle/>
                    <a:p>
                      <a:r>
                        <a:rPr lang="en-US" sz="1600" b="1" dirty="0"/>
                        <a:t>Quantity</a:t>
                      </a:r>
                    </a:p>
                  </a:txBody>
                  <a:tcPr>
                    <a:solidFill>
                      <a:schemeClr val="accent1">
                        <a:lumMod val="20000"/>
                        <a:lumOff val="80000"/>
                      </a:schemeClr>
                    </a:solidFill>
                  </a:tcPr>
                </a:tc>
                <a:extLst>
                  <a:ext uri="{0D108BD9-81ED-4DB2-BD59-A6C34878D82A}">
                    <a16:rowId xmlns:a16="http://schemas.microsoft.com/office/drawing/2014/main" val="10000"/>
                  </a:ext>
                </a:extLst>
              </a:tr>
              <a:tr h="330200">
                <a:tc>
                  <a:txBody>
                    <a:bodyPr/>
                    <a:lstStyle/>
                    <a:p>
                      <a:r>
                        <a:rPr lang="en-US" sz="1600" dirty="0"/>
                        <a:t>1</a:t>
                      </a:r>
                    </a:p>
                  </a:txBody>
                  <a:tcPr/>
                </a:tc>
                <a:tc>
                  <a:txBody>
                    <a:bodyPr/>
                    <a:lstStyle/>
                    <a:p>
                      <a:r>
                        <a:rPr lang="en-US" sz="1600" dirty="0"/>
                        <a:t>2015-08-27</a:t>
                      </a:r>
                    </a:p>
                  </a:txBody>
                  <a:tcPr/>
                </a:tc>
                <a:tc>
                  <a:txBody>
                    <a:bodyPr/>
                    <a:lstStyle/>
                    <a:p>
                      <a:r>
                        <a:rPr lang="en-US" sz="1600" dirty="0"/>
                        <a:t>John</a:t>
                      </a:r>
                    </a:p>
                  </a:txBody>
                  <a:tcPr/>
                </a:tc>
                <a:tc>
                  <a:txBody>
                    <a:bodyPr/>
                    <a:lstStyle/>
                    <a:p>
                      <a:r>
                        <a:rPr lang="en-US" sz="1600" dirty="0"/>
                        <a:t>Pizza</a:t>
                      </a:r>
                    </a:p>
                  </a:txBody>
                  <a:tcPr/>
                </a:tc>
                <a:tc>
                  <a:txBody>
                    <a:bodyPr/>
                    <a:lstStyle/>
                    <a:p>
                      <a:r>
                        <a:rPr lang="en-US" sz="1600" dirty="0"/>
                        <a:t>2</a:t>
                      </a:r>
                    </a:p>
                  </a:txBody>
                  <a:tcPr/>
                </a:tc>
                <a:extLst>
                  <a:ext uri="{0D108BD9-81ED-4DB2-BD59-A6C34878D82A}">
                    <a16:rowId xmlns:a16="http://schemas.microsoft.com/office/drawing/2014/main" val="10001"/>
                  </a:ext>
                </a:extLst>
              </a:tr>
              <a:tr h="330200">
                <a:tc>
                  <a:txBody>
                    <a:bodyPr/>
                    <a:lstStyle/>
                    <a:p>
                      <a:r>
                        <a:rPr lang="en-US" sz="1600" dirty="0"/>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John</a:t>
                      </a:r>
                    </a:p>
                  </a:txBody>
                  <a:tcPr/>
                </a:tc>
                <a:tc>
                  <a:txBody>
                    <a:bodyPr/>
                    <a:lstStyle/>
                    <a:p>
                      <a:r>
                        <a:rPr lang="en-US" sz="1600" dirty="0"/>
                        <a:t>Soda</a:t>
                      </a:r>
                    </a:p>
                  </a:txBody>
                  <a:tcPr/>
                </a:tc>
                <a:tc>
                  <a:txBody>
                    <a:bodyPr/>
                    <a:lstStyle/>
                    <a:p>
                      <a:r>
                        <a:rPr lang="en-US" sz="1600" dirty="0"/>
                        <a:t>2</a:t>
                      </a:r>
                    </a:p>
                  </a:txBody>
                  <a:tcPr/>
                </a:tc>
                <a:extLst>
                  <a:ext uri="{0D108BD9-81ED-4DB2-BD59-A6C34878D82A}">
                    <a16:rowId xmlns:a16="http://schemas.microsoft.com/office/drawing/2014/main" val="10002"/>
                  </a:ext>
                </a:extLst>
              </a:tr>
              <a:tr h="330200">
                <a:tc>
                  <a:txBody>
                    <a:bodyPr/>
                    <a:lstStyle/>
                    <a:p>
                      <a:r>
                        <a:rPr lang="en-US" sz="1600" dirty="0"/>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Jill</a:t>
                      </a:r>
                    </a:p>
                  </a:txBody>
                  <a:tcPr/>
                </a:tc>
                <a:tc>
                  <a:txBody>
                    <a:bodyPr/>
                    <a:lstStyle/>
                    <a:p>
                      <a:r>
                        <a:rPr lang="en-US" sz="1600" dirty="0"/>
                        <a:t>Salad</a:t>
                      </a:r>
                    </a:p>
                  </a:txBody>
                  <a:tcPr/>
                </a:tc>
                <a:tc>
                  <a:txBody>
                    <a:bodyPr/>
                    <a:lstStyle/>
                    <a:p>
                      <a:r>
                        <a:rPr lang="en-US" sz="1600" dirty="0"/>
                        <a:t>1</a:t>
                      </a:r>
                    </a:p>
                  </a:txBody>
                  <a:tcPr/>
                </a:tc>
                <a:extLst>
                  <a:ext uri="{0D108BD9-81ED-4DB2-BD59-A6C34878D82A}">
                    <a16:rowId xmlns:a16="http://schemas.microsoft.com/office/drawing/2014/main" val="10003"/>
                  </a:ext>
                </a:extLst>
              </a:tr>
              <a:tr h="330200">
                <a:tc>
                  <a:txBody>
                    <a:bodyPr/>
                    <a:lstStyle/>
                    <a:p>
                      <a:r>
                        <a:rPr lang="en-US" sz="1600" dirty="0"/>
                        <a:t>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2015-08-27</a:t>
                      </a:r>
                    </a:p>
                  </a:txBody>
                  <a:tcPr/>
                </a:tc>
                <a:tc>
                  <a:txBody>
                    <a:bodyPr/>
                    <a:lstStyle/>
                    <a:p>
                      <a:r>
                        <a:rPr lang="en-US" sz="1600" dirty="0"/>
                        <a:t>Jill</a:t>
                      </a:r>
                    </a:p>
                  </a:txBody>
                  <a:tcPr/>
                </a:tc>
                <a:tc>
                  <a:txBody>
                    <a:bodyPr/>
                    <a:lstStyle/>
                    <a:p>
                      <a:r>
                        <a:rPr lang="en-US" sz="1600" dirty="0"/>
                        <a:t>Milk</a:t>
                      </a:r>
                    </a:p>
                  </a:txBody>
                  <a:tcPr/>
                </a:tc>
                <a:tc>
                  <a:txBody>
                    <a:bodyPr/>
                    <a:lstStyle/>
                    <a:p>
                      <a:r>
                        <a:rPr lang="en-US" sz="1600" dirty="0"/>
                        <a:t>1</a:t>
                      </a:r>
                    </a:p>
                  </a:txBody>
                  <a:tcPr/>
                </a:tc>
                <a:extLst>
                  <a:ext uri="{0D108BD9-81ED-4DB2-BD59-A6C34878D82A}">
                    <a16:rowId xmlns:a16="http://schemas.microsoft.com/office/drawing/2014/main" val="10004"/>
                  </a:ext>
                </a:extLst>
              </a:tr>
              <a:tr h="330200">
                <a:tc>
                  <a:txBody>
                    <a:bodyPr/>
                    <a:lstStyle/>
                    <a:p>
                      <a:r>
                        <a:rPr lang="en-US" sz="16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err="1"/>
                        <a:t>Miko</a:t>
                      </a:r>
                      <a:endParaRPr lang="en-US" sz="1600" dirty="0"/>
                    </a:p>
                  </a:txBody>
                  <a:tcPr/>
                </a:tc>
                <a:tc>
                  <a:txBody>
                    <a:bodyPr/>
                    <a:lstStyle/>
                    <a:p>
                      <a:r>
                        <a:rPr lang="en-US" sz="1600" dirty="0"/>
                        <a:t>Pizza</a:t>
                      </a:r>
                    </a:p>
                  </a:txBody>
                  <a:tcPr/>
                </a:tc>
                <a:tc>
                  <a:txBody>
                    <a:bodyPr/>
                    <a:lstStyle/>
                    <a:p>
                      <a:r>
                        <a:rPr lang="en-US" sz="1600" dirty="0"/>
                        <a:t>3</a:t>
                      </a:r>
                    </a:p>
                  </a:txBody>
                  <a:tcPr/>
                </a:tc>
                <a:extLst>
                  <a:ext uri="{0D108BD9-81ED-4DB2-BD59-A6C34878D82A}">
                    <a16:rowId xmlns:a16="http://schemas.microsoft.com/office/drawing/2014/main" val="10005"/>
                  </a:ext>
                </a:extLst>
              </a:tr>
              <a:tr h="330200">
                <a:tc>
                  <a:txBody>
                    <a:bodyPr/>
                    <a:lstStyle/>
                    <a:p>
                      <a:r>
                        <a:rPr lang="en-US" sz="1600" dirty="0"/>
                        <a:t>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err="1"/>
                        <a:t>Miko</a:t>
                      </a:r>
                      <a:endParaRPr lang="en-US" sz="1600" dirty="0"/>
                    </a:p>
                  </a:txBody>
                  <a:tcPr/>
                </a:tc>
                <a:tc>
                  <a:txBody>
                    <a:bodyPr/>
                    <a:lstStyle/>
                    <a:p>
                      <a:r>
                        <a:rPr lang="en-US" sz="1600" dirty="0"/>
                        <a:t>Soda</a:t>
                      </a:r>
                    </a:p>
                  </a:txBody>
                  <a:tcPr/>
                </a:tc>
                <a:tc>
                  <a:txBody>
                    <a:bodyPr/>
                    <a:lstStyle/>
                    <a:p>
                      <a:r>
                        <a:rPr lang="en-US" sz="1600" dirty="0"/>
                        <a:t>2</a:t>
                      </a:r>
                    </a:p>
                  </a:txBody>
                  <a:tcPr/>
                </a:tc>
                <a:extLst>
                  <a:ext uri="{0D108BD9-81ED-4DB2-BD59-A6C34878D82A}">
                    <a16:rowId xmlns:a16="http://schemas.microsoft.com/office/drawing/2014/main" val="10006"/>
                  </a:ext>
                </a:extLst>
              </a:tr>
              <a:tr h="330200">
                <a:tc>
                  <a:txBody>
                    <a:bodyPr/>
                    <a:lstStyle/>
                    <a:p>
                      <a:r>
                        <a:rPr lang="en-US" sz="16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a:t>Sam</a:t>
                      </a:r>
                    </a:p>
                  </a:txBody>
                  <a:tcPr/>
                </a:tc>
                <a:tc>
                  <a:txBody>
                    <a:bodyPr/>
                    <a:lstStyle/>
                    <a:p>
                      <a:r>
                        <a:rPr lang="en-US" sz="1600" dirty="0"/>
                        <a:t>Pizza</a:t>
                      </a:r>
                    </a:p>
                  </a:txBody>
                  <a:tcPr/>
                </a:tc>
                <a:tc>
                  <a:txBody>
                    <a:bodyPr/>
                    <a:lstStyle/>
                    <a:p>
                      <a:r>
                        <a:rPr lang="en-US" sz="1600" dirty="0"/>
                        <a:t>1</a:t>
                      </a:r>
                    </a:p>
                  </a:txBody>
                  <a:tcPr/>
                </a:tc>
                <a:extLst>
                  <a:ext uri="{0D108BD9-81ED-4DB2-BD59-A6C34878D82A}">
                    <a16:rowId xmlns:a16="http://schemas.microsoft.com/office/drawing/2014/main" val="10007"/>
                  </a:ext>
                </a:extLst>
              </a:tr>
              <a:tr h="330200">
                <a:tc>
                  <a:txBody>
                    <a:bodyPr/>
                    <a:lstStyle/>
                    <a:p>
                      <a:r>
                        <a:rPr lang="en-US" sz="1600" dirty="0"/>
                        <a:t>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2015-08-28</a:t>
                      </a:r>
                    </a:p>
                  </a:txBody>
                  <a:tcPr/>
                </a:tc>
                <a:tc>
                  <a:txBody>
                    <a:bodyPr/>
                    <a:lstStyle/>
                    <a:p>
                      <a:r>
                        <a:rPr lang="en-US" sz="1600" dirty="0"/>
                        <a:t>Sam</a:t>
                      </a:r>
                    </a:p>
                  </a:txBody>
                  <a:tcPr/>
                </a:tc>
                <a:tc>
                  <a:txBody>
                    <a:bodyPr/>
                    <a:lstStyle/>
                    <a:p>
                      <a:r>
                        <a:rPr lang="en-US" sz="1600" dirty="0"/>
                        <a:t>Milk</a:t>
                      </a:r>
                    </a:p>
                  </a:txBody>
                  <a:tcPr/>
                </a:tc>
                <a:tc>
                  <a:txBody>
                    <a:bodyPr/>
                    <a:lstStyle/>
                    <a:p>
                      <a:r>
                        <a:rPr lang="en-US" sz="1600" dirty="0"/>
                        <a:t>1</a:t>
                      </a:r>
                    </a:p>
                  </a:txBody>
                  <a:tcPr/>
                </a:tc>
                <a:extLst>
                  <a:ext uri="{0D108BD9-81ED-4DB2-BD59-A6C34878D82A}">
                    <a16:rowId xmlns:a16="http://schemas.microsoft.com/office/drawing/2014/main" val="10008"/>
                  </a:ext>
                </a:extLst>
              </a:tr>
            </a:tbl>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1690688"/>
            <a:ext cx="5562600" cy="4171951"/>
          </a:xfrm>
          <a:prstGeom prst="rect">
            <a:avLst/>
          </a:prstGeom>
        </p:spPr>
      </p:pic>
    </p:spTree>
    <p:extLst>
      <p:ext uri="{BB962C8B-B14F-4D97-AF65-F5344CB8AC3E}">
        <p14:creationId xmlns:p14="http://schemas.microsoft.com/office/powerpoint/2010/main" val="81346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Data Visualizations</a:t>
            </a:r>
          </a:p>
        </p:txBody>
      </p:sp>
      <p:sp>
        <p:nvSpPr>
          <p:cNvPr id="3" name="Content Placeholder 2"/>
          <p:cNvSpPr>
            <a:spLocks noGrp="1"/>
          </p:cNvSpPr>
          <p:nvPr>
            <p:ph sz="half" idx="1"/>
          </p:nvPr>
        </p:nvSpPr>
        <p:spPr/>
        <p:txBody>
          <a:bodyPr>
            <a:normAutofit/>
          </a:bodyPr>
          <a:lstStyle/>
          <a:p>
            <a:r>
              <a:rPr lang="en-US" dirty="0"/>
              <a:t>Number of variables </a:t>
            </a:r>
          </a:p>
          <a:p>
            <a:pPr lvl="1"/>
            <a:r>
              <a:rPr lang="en-US" dirty="0"/>
              <a:t>Univariate</a:t>
            </a:r>
          </a:p>
          <a:p>
            <a:pPr lvl="1"/>
            <a:r>
              <a:rPr lang="en-US" dirty="0"/>
              <a:t>Bivariate</a:t>
            </a:r>
          </a:p>
          <a:p>
            <a:pPr lvl="1"/>
            <a:r>
              <a:rPr lang="en-US" dirty="0"/>
              <a:t>Multivariate</a:t>
            </a:r>
          </a:p>
          <a:p>
            <a:r>
              <a:rPr lang="en-US" dirty="0"/>
              <a:t>Type of variable(s)</a:t>
            </a:r>
          </a:p>
          <a:p>
            <a:pPr lvl="1"/>
            <a:r>
              <a:rPr lang="en-US" dirty="0"/>
              <a:t>Qualitative </a:t>
            </a:r>
          </a:p>
          <a:p>
            <a:pPr lvl="1"/>
            <a:r>
              <a:rPr lang="en-US" dirty="0"/>
              <a:t>Quantitative </a:t>
            </a:r>
          </a:p>
        </p:txBody>
      </p:sp>
      <p:sp>
        <p:nvSpPr>
          <p:cNvPr id="8" name="Rounded Rectangle 7"/>
          <p:cNvSpPr/>
          <p:nvPr/>
        </p:nvSpPr>
        <p:spPr>
          <a:xfrm>
            <a:off x="6447263" y="1886162"/>
            <a:ext cx="2342508" cy="1192236"/>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Univariate</a:t>
            </a:r>
          </a:p>
          <a:p>
            <a:pPr algn="ctr"/>
            <a:r>
              <a:rPr lang="en-US" dirty="0">
                <a:solidFill>
                  <a:schemeClr val="bg1"/>
                </a:solidFill>
              </a:rPr>
              <a:t>Analysis</a:t>
            </a:r>
          </a:p>
        </p:txBody>
      </p:sp>
      <p:sp>
        <p:nvSpPr>
          <p:cNvPr id="9" name="Rounded Rectangle 8"/>
          <p:cNvSpPr/>
          <p:nvPr/>
        </p:nvSpPr>
        <p:spPr>
          <a:xfrm>
            <a:off x="9124974" y="1890445"/>
            <a:ext cx="2342508" cy="1187952"/>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Univariate</a:t>
            </a:r>
          </a:p>
          <a:p>
            <a:pPr algn="ctr"/>
            <a:r>
              <a:rPr lang="en-US" dirty="0">
                <a:solidFill>
                  <a:schemeClr val="bg1"/>
                </a:solidFill>
              </a:rPr>
              <a:t>Analysis</a:t>
            </a:r>
          </a:p>
        </p:txBody>
      </p:sp>
      <p:sp>
        <p:nvSpPr>
          <p:cNvPr id="10" name="Rounded Rectangle 9"/>
          <p:cNvSpPr/>
          <p:nvPr/>
        </p:nvSpPr>
        <p:spPr>
          <a:xfrm>
            <a:off x="6442355" y="3374383"/>
            <a:ext cx="1510301" cy="119761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a:t>
            </a:r>
          </a:p>
          <a:p>
            <a:pPr algn="ctr"/>
            <a:r>
              <a:rPr lang="en-US" dirty="0">
                <a:solidFill>
                  <a:schemeClr val="bg1"/>
                </a:solidFill>
              </a:rPr>
              <a:t>Bivariate</a:t>
            </a:r>
          </a:p>
          <a:p>
            <a:pPr algn="ctr"/>
            <a:r>
              <a:rPr lang="en-US" dirty="0">
                <a:solidFill>
                  <a:schemeClr val="bg1"/>
                </a:solidFill>
              </a:rPr>
              <a:t>Analysis</a:t>
            </a:r>
          </a:p>
        </p:txBody>
      </p:sp>
      <p:sp>
        <p:nvSpPr>
          <p:cNvPr id="11" name="Rounded Rectangle 10"/>
          <p:cNvSpPr/>
          <p:nvPr/>
        </p:nvSpPr>
        <p:spPr>
          <a:xfrm>
            <a:off x="9965934" y="3374382"/>
            <a:ext cx="1501548"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Quantitative</a:t>
            </a:r>
          </a:p>
          <a:p>
            <a:pPr algn="ctr"/>
            <a:r>
              <a:rPr lang="en-US" dirty="0">
                <a:solidFill>
                  <a:schemeClr val="bg1"/>
                </a:solidFill>
              </a:rPr>
              <a:t>Bivariate</a:t>
            </a:r>
          </a:p>
          <a:p>
            <a:pPr algn="ctr"/>
            <a:r>
              <a:rPr lang="en-US" dirty="0">
                <a:solidFill>
                  <a:schemeClr val="bg1"/>
                </a:solidFill>
              </a:rPr>
              <a:t>Analysis</a:t>
            </a:r>
          </a:p>
        </p:txBody>
      </p:sp>
      <p:sp>
        <p:nvSpPr>
          <p:cNvPr id="12" name="Rounded Rectangle 11"/>
          <p:cNvSpPr/>
          <p:nvPr/>
        </p:nvSpPr>
        <p:spPr>
          <a:xfrm>
            <a:off x="8206598" y="3377073"/>
            <a:ext cx="1510301" cy="1194927"/>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Qualitative &amp; Quantitative</a:t>
            </a:r>
          </a:p>
          <a:p>
            <a:pPr algn="ctr"/>
            <a:r>
              <a:rPr lang="en-US" dirty="0">
                <a:solidFill>
                  <a:schemeClr val="bg1"/>
                </a:solidFill>
              </a:rPr>
              <a:t>Bivariate</a:t>
            </a:r>
          </a:p>
          <a:p>
            <a:pPr algn="ctr"/>
            <a:r>
              <a:rPr lang="en-US" dirty="0">
                <a:solidFill>
                  <a:schemeClr val="bg1"/>
                </a:solidFill>
              </a:rPr>
              <a:t>Analysis</a:t>
            </a:r>
          </a:p>
        </p:txBody>
      </p:sp>
      <p:sp>
        <p:nvSpPr>
          <p:cNvPr id="13" name="TextBox 12"/>
          <p:cNvSpPr txBox="1"/>
          <p:nvPr/>
        </p:nvSpPr>
        <p:spPr>
          <a:xfrm>
            <a:off x="7957564" y="6152422"/>
            <a:ext cx="2008370" cy="369332"/>
          </a:xfrm>
          <a:prstGeom prst="rect">
            <a:avLst/>
          </a:prstGeom>
          <a:noFill/>
        </p:spPr>
        <p:txBody>
          <a:bodyPr wrap="none" rtlCol="0">
            <a:spAutoFit/>
          </a:bodyPr>
          <a:lstStyle/>
          <a:p>
            <a:r>
              <a:rPr lang="en-US" dirty="0"/>
              <a:t>Type of Variable(s)</a:t>
            </a:r>
          </a:p>
        </p:txBody>
      </p:sp>
      <p:sp>
        <p:nvSpPr>
          <p:cNvPr id="14" name="TextBox 13"/>
          <p:cNvSpPr txBox="1"/>
          <p:nvPr/>
        </p:nvSpPr>
        <p:spPr>
          <a:xfrm rot="16200000">
            <a:off x="4916840" y="3616771"/>
            <a:ext cx="2208169" cy="369332"/>
          </a:xfrm>
          <a:prstGeom prst="rect">
            <a:avLst/>
          </a:prstGeom>
          <a:noFill/>
        </p:spPr>
        <p:txBody>
          <a:bodyPr wrap="none" rtlCol="0">
            <a:spAutoFit/>
          </a:bodyPr>
          <a:lstStyle/>
          <a:p>
            <a:r>
              <a:rPr lang="en-US" dirty="0"/>
              <a:t>Number of Variables</a:t>
            </a:r>
          </a:p>
        </p:txBody>
      </p:sp>
      <p:sp>
        <p:nvSpPr>
          <p:cNvPr id="15" name="Rounded Rectangle 14"/>
          <p:cNvSpPr/>
          <p:nvPr/>
        </p:nvSpPr>
        <p:spPr>
          <a:xfrm>
            <a:off x="6442355" y="4867985"/>
            <a:ext cx="5020219" cy="1197618"/>
          </a:xfrm>
          <a:prstGeom prst="roundRect">
            <a:avLst/>
          </a:prstGeom>
          <a:solidFill>
            <a:schemeClr val="accent1"/>
          </a:solidFill>
          <a:effectLst/>
        </p:spPr>
        <p:style>
          <a:lnRef idx="2">
            <a:schemeClr val="accent1"/>
          </a:lnRef>
          <a:fillRef idx="0">
            <a:schemeClr val="accent1"/>
          </a:fillRef>
          <a:effectRef idx="1">
            <a:schemeClr val="accent1"/>
          </a:effectRef>
          <a:fontRef idx="minor">
            <a:schemeClr val="tx1"/>
          </a:fontRef>
        </p:style>
        <p:txBody>
          <a:bodyPr lIns="0" rIns="0" rtlCol="0" anchor="ctr"/>
          <a:lstStyle/>
          <a:p>
            <a:pPr algn="ctr"/>
            <a:r>
              <a:rPr lang="en-US" dirty="0">
                <a:solidFill>
                  <a:schemeClr val="bg1"/>
                </a:solidFill>
              </a:rPr>
              <a:t>Multivariate</a:t>
            </a:r>
          </a:p>
          <a:p>
            <a:pPr algn="ctr"/>
            <a:r>
              <a:rPr lang="en-US" dirty="0">
                <a:solidFill>
                  <a:schemeClr val="bg1"/>
                </a:solidFill>
              </a:rPr>
              <a:t>Analysis</a:t>
            </a:r>
          </a:p>
        </p:txBody>
      </p:sp>
    </p:spTree>
    <p:extLst>
      <p:ext uri="{BB962C8B-B14F-4D97-AF65-F5344CB8AC3E}">
        <p14:creationId xmlns:p14="http://schemas.microsoft.com/office/powerpoint/2010/main" val="58936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252980" y="0"/>
            <a:ext cx="4654430" cy="6858000"/>
          </a:xfrm>
          <a:prstGeom prst="rect">
            <a:avLst/>
          </a:prstGeom>
        </p:spPr>
      </p:pic>
      <p:pic>
        <p:nvPicPr>
          <p:cNvPr id="21" name="Picture 20"/>
          <p:cNvPicPr>
            <a:picLocks noChangeAspect="1"/>
          </p:cNvPicPr>
          <p:nvPr/>
        </p:nvPicPr>
        <p:blipFill rotWithShape="1">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b="50896"/>
          <a:stretch/>
        </p:blipFill>
        <p:spPr>
          <a:xfrm>
            <a:off x="7252979" y="2776291"/>
            <a:ext cx="4654430" cy="3367548"/>
          </a:xfrm>
          <a:prstGeom prst="rect">
            <a:avLst/>
          </a:prstGeom>
        </p:spPr>
      </p:pic>
      <p:grpSp>
        <p:nvGrpSpPr>
          <p:cNvPr id="22" name="Group 21"/>
          <p:cNvGrpSpPr/>
          <p:nvPr/>
        </p:nvGrpSpPr>
        <p:grpSpPr>
          <a:xfrm>
            <a:off x="7252978" y="0"/>
            <a:ext cx="4654430" cy="6858000"/>
            <a:chOff x="7252978" y="0"/>
            <a:chExt cx="4654430" cy="6858000"/>
          </a:xfrm>
        </p:grpSpPr>
        <p:pic>
          <p:nvPicPr>
            <p:cNvPr id="23" name="Picture 22"/>
            <p:cNvPicPr>
              <a:picLocks noChangeAspect="1"/>
            </p:cNvPicPr>
            <p:nvPr/>
          </p:nvPicPr>
          <p:blipFill>
            <a:blip r:embed="rId3" cstate="print">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7252978" y="0"/>
              <a:ext cx="4654430" cy="6858000"/>
            </a:xfrm>
            <a:prstGeom prst="rect">
              <a:avLst/>
            </a:prstGeom>
          </p:spPr>
        </p:pic>
        <p:sp>
          <p:nvSpPr>
            <p:cNvPr id="24" name="TextBox 23"/>
            <p:cNvSpPr txBox="1"/>
            <p:nvPr/>
          </p:nvSpPr>
          <p:spPr>
            <a:xfrm>
              <a:off x="7925736" y="333419"/>
              <a:ext cx="3308919" cy="461665"/>
            </a:xfrm>
            <a:prstGeom prst="rect">
              <a:avLst/>
            </a:prstGeom>
            <a:noFill/>
          </p:spPr>
          <p:txBody>
            <a:bodyPr wrap="none" rtlCol="0">
              <a:spAutoFit/>
            </a:bodyPr>
            <a:lstStyle/>
            <a:p>
              <a:r>
                <a:rPr lang="en-US" sz="2400" dirty="0">
                  <a:solidFill>
                    <a:srgbClr val="000000"/>
                  </a:solidFill>
                  <a:effectLst>
                    <a:outerShdw blurRad="38100" dist="38100" dir="2700000" algn="tl">
                      <a:srgbClr val="000000">
                        <a:alpha val="43137"/>
                      </a:srgbClr>
                    </a:outerShdw>
                  </a:effectLst>
                  <a:latin typeface="Goudy Stout" panose="0202090407030B020401" pitchFamily="18" charset="0"/>
                </a:rPr>
                <a:t>Cowboys</a:t>
              </a:r>
              <a:r>
                <a:rPr lang="en-US" sz="2000" dirty="0">
                  <a:solidFill>
                    <a:srgbClr val="000000"/>
                  </a:solidFill>
                  <a:effectLst>
                    <a:outerShdw blurRad="38100" dist="38100" dir="2700000" algn="tl">
                      <a:srgbClr val="000000">
                        <a:alpha val="43137"/>
                      </a:srgbClr>
                    </a:outerShdw>
                  </a:effectLst>
                  <a:latin typeface="Goudy Stout" panose="0202090407030B020401" pitchFamily="18" charset="0"/>
                </a:rPr>
                <a:t> &amp;</a:t>
              </a:r>
            </a:p>
          </p:txBody>
        </p:sp>
      </p:grpSp>
      <p:sp>
        <p:nvSpPr>
          <p:cNvPr id="25" name="TextBox 24"/>
          <p:cNvSpPr txBox="1"/>
          <p:nvPr/>
        </p:nvSpPr>
        <p:spPr>
          <a:xfrm>
            <a:off x="8182894" y="1265382"/>
            <a:ext cx="2842445" cy="584775"/>
          </a:xfrm>
          <a:prstGeom prst="rect">
            <a:avLst/>
          </a:prstGeom>
          <a:noFill/>
        </p:spPr>
        <p:txBody>
          <a:bodyPr wrap="none" rtlCol="0">
            <a:spAutoFit/>
          </a:bodyPr>
          <a:lstStyle/>
          <a:p>
            <a:r>
              <a:rPr lang="en-US" sz="3200" dirty="0">
                <a:solidFill>
                  <a:srgbClr val="92D050"/>
                </a:solidFill>
                <a:effectLst>
                  <a:outerShdw blurRad="38100" dist="38100" dir="2700000" algn="tl">
                    <a:srgbClr val="000000">
                      <a:alpha val="43137"/>
                    </a:srgbClr>
                  </a:outerShdw>
                </a:effectLst>
                <a:latin typeface="Broadway" panose="04040905080B02020502" pitchFamily="82" charset="0"/>
              </a:rPr>
              <a:t>T</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h</a:t>
            </a:r>
            <a:r>
              <a:rPr lang="en-US" sz="3200" dirty="0">
                <a:solidFill>
                  <a:srgbClr val="00B0F0"/>
                </a:solidFill>
                <a:effectLst>
                  <a:outerShdw blurRad="38100" dist="38100" dir="2700000" algn="tl">
                    <a:srgbClr val="000000">
                      <a:alpha val="43137"/>
                    </a:srgbClr>
                  </a:outerShdw>
                </a:effectLst>
                <a:latin typeface="Broadway" panose="04040905080B02020502" pitchFamily="82" charset="0"/>
              </a:rPr>
              <a:t>e</a:t>
            </a:r>
            <a:r>
              <a:rPr lang="en-US" sz="2800" dirty="0">
                <a:solidFill>
                  <a:srgbClr val="000000"/>
                </a:solidFill>
                <a:effectLst>
                  <a:outerShdw blurRad="38100" dist="38100" dir="2700000" algn="tl">
                    <a:srgbClr val="000000">
                      <a:alpha val="43137"/>
                    </a:srgbClr>
                  </a:outerShdw>
                </a:effectLst>
                <a:latin typeface="Broadway" panose="04040905080B02020502" pitchFamily="82" charset="0"/>
              </a:rPr>
              <a:t> </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M</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u</a:t>
            </a:r>
            <a:r>
              <a:rPr lang="en-US" sz="3200" dirty="0">
                <a:solidFill>
                  <a:srgbClr val="00B050"/>
                </a:solidFill>
                <a:effectLst>
                  <a:outerShdw blurRad="38100" dist="38100" dir="2700000" algn="tl">
                    <a:srgbClr val="000000">
                      <a:alpha val="43137"/>
                    </a:srgbClr>
                  </a:outerShdw>
                </a:effectLst>
                <a:latin typeface="Broadway" panose="04040905080B02020502" pitchFamily="82" charset="0"/>
              </a:rPr>
              <a:t>s</a:t>
            </a:r>
            <a:r>
              <a:rPr lang="en-US" sz="3200" dirty="0">
                <a:solidFill>
                  <a:srgbClr val="FFC000"/>
                </a:solidFill>
                <a:effectLst>
                  <a:outerShdw blurRad="38100" dist="38100" dir="2700000" algn="tl">
                    <a:srgbClr val="000000">
                      <a:alpha val="43137"/>
                    </a:srgbClr>
                  </a:outerShdw>
                </a:effectLst>
                <a:latin typeface="Broadway" panose="04040905080B02020502" pitchFamily="82" charset="0"/>
              </a:rPr>
              <a:t>i</a:t>
            </a:r>
            <a:r>
              <a:rPr lang="en-US" sz="3200" dirty="0">
                <a:solidFill>
                  <a:srgbClr val="0070C0"/>
                </a:solidFill>
                <a:effectLst>
                  <a:outerShdw blurRad="38100" dist="38100" dir="2700000" algn="tl">
                    <a:srgbClr val="000000">
                      <a:alpha val="43137"/>
                    </a:srgbClr>
                  </a:outerShdw>
                </a:effectLst>
                <a:latin typeface="Broadway" panose="04040905080B02020502" pitchFamily="82" charset="0"/>
              </a:rPr>
              <a:t>c</a:t>
            </a:r>
            <a:r>
              <a:rPr lang="en-US" sz="3200" dirty="0">
                <a:solidFill>
                  <a:srgbClr val="7030A0"/>
                </a:solidFill>
                <a:effectLst>
                  <a:outerShdw blurRad="38100" dist="38100" dir="2700000" algn="tl">
                    <a:srgbClr val="000000">
                      <a:alpha val="43137"/>
                    </a:srgbClr>
                  </a:outerShdw>
                </a:effectLst>
                <a:latin typeface="Broadway" panose="04040905080B02020502" pitchFamily="82" charset="0"/>
              </a:rPr>
              <a:t>a</a:t>
            </a:r>
            <a:r>
              <a:rPr lang="en-US" sz="3200" dirty="0">
                <a:solidFill>
                  <a:srgbClr val="FF0000"/>
                </a:solidFill>
                <a:effectLst>
                  <a:outerShdw blurRad="38100" dist="38100" dir="2700000" algn="tl">
                    <a:srgbClr val="000000">
                      <a:alpha val="43137"/>
                    </a:srgbClr>
                  </a:outerShdw>
                </a:effectLst>
                <a:latin typeface="Broadway" panose="04040905080B02020502" pitchFamily="82" charset="0"/>
              </a:rPr>
              <a:t>l</a:t>
            </a:r>
          </a:p>
        </p:txBody>
      </p:sp>
      <p:grpSp>
        <p:nvGrpSpPr>
          <p:cNvPr id="26" name="Group 25"/>
          <p:cNvGrpSpPr/>
          <p:nvPr/>
        </p:nvGrpSpPr>
        <p:grpSpPr>
          <a:xfrm>
            <a:off x="7403613" y="662208"/>
            <a:ext cx="4368504" cy="2766792"/>
            <a:chOff x="7403613" y="662208"/>
            <a:chExt cx="4368504" cy="2766792"/>
          </a:xfrm>
        </p:grpSpPr>
        <p:sp>
          <p:nvSpPr>
            <p:cNvPr id="27" name="TextBox 26"/>
            <p:cNvSpPr txBox="1"/>
            <p:nvPr/>
          </p:nvSpPr>
          <p:spPr>
            <a:xfrm>
              <a:off x="7403613" y="662208"/>
              <a:ext cx="4368504" cy="646331"/>
            </a:xfrm>
            <a:prstGeom prst="rect">
              <a:avLst/>
            </a:prstGeom>
            <a:noFill/>
          </p:spPr>
          <p:txBody>
            <a:bodyPr wrap="none" rtlCol="0">
              <a:spAutoFit/>
            </a:bodyPr>
            <a:lstStyle/>
            <a:p>
              <a:r>
                <a:rPr lang="en-US" sz="3600" b="1" dirty="0">
                  <a:solidFill>
                    <a:schemeClr val="bg2">
                      <a:lumMod val="75000"/>
                    </a:schemeClr>
                  </a:solidFill>
                  <a:effectLst>
                    <a:outerShdw blurRad="38100" dist="38100" dir="2700000" algn="tl">
                      <a:srgbClr val="000000">
                        <a:alpha val="43137"/>
                      </a:srgbClr>
                    </a:outerShdw>
                  </a:effectLst>
                  <a:latin typeface="OCR A Extended" panose="02010509020102010303" pitchFamily="50" charset="0"/>
                </a:rPr>
                <a:t>Space Invaders:</a:t>
              </a:r>
            </a:p>
          </p:txBody>
        </p:sp>
        <p:pic>
          <p:nvPicPr>
            <p:cNvPr id="28" name="Picture 27"/>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8027368" y="2247043"/>
              <a:ext cx="3105653" cy="1181957"/>
            </a:xfrm>
            <a:prstGeom prst="rect">
              <a:avLst/>
            </a:prstGeom>
          </p:spPr>
        </p:pic>
        <p:pic>
          <p:nvPicPr>
            <p:cNvPr id="29" name="Picture 28"/>
            <p:cNvPicPr>
              <a:picLocks noChangeAspect="1"/>
            </p:cNvPicPr>
            <p:nvPr/>
          </p:nvPicPr>
          <p:blipFill rotWithShape="1">
            <a:blip r:embed="rId7" cstate="print">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7534479" y="1859219"/>
              <a:ext cx="1301220" cy="495221"/>
            </a:xfrm>
            <a:prstGeom prst="rect">
              <a:avLst/>
            </a:prstGeom>
          </p:spPr>
        </p:pic>
        <p:pic>
          <p:nvPicPr>
            <p:cNvPr id="30" name="Picture 29"/>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8853" t="43441" r="17312" b="28459"/>
            <a:stretch/>
          </p:blipFill>
          <p:spPr>
            <a:xfrm>
              <a:off x="10117393" y="1966615"/>
              <a:ext cx="1654724" cy="629759"/>
            </a:xfrm>
            <a:prstGeom prst="rect">
              <a:avLst/>
            </a:prstGeom>
          </p:spPr>
        </p:pic>
      </p:grpSp>
      <p:pic>
        <p:nvPicPr>
          <p:cNvPr id="31" name="Picture 30"/>
          <p:cNvPicPr>
            <a:picLocks noChangeAspect="1"/>
          </p:cNvPicPr>
          <p:nvPr/>
        </p:nvPicPr>
        <p:blipFill>
          <a:blip r:embed="rId10" cstate="print">
            <a:extLst>
              <a:ext uri="{BEBA8EAE-BF5A-486C-A8C5-ECC9F3942E4B}">
                <a14:imgProps xmlns:a14="http://schemas.microsoft.com/office/drawing/2010/main">
                  <a14:imgLayer r:embed="rId11">
                    <a14:imgEffect>
                      <a14:backgroundRemoval t="2180" b="98638" l="9738" r="89888"/>
                    </a14:imgEffect>
                  </a14:imgLayer>
                </a14:imgProps>
              </a:ext>
              <a:ext uri="{28A0092B-C50C-407E-A947-70E740481C1C}">
                <a14:useLocalDpi xmlns:a14="http://schemas.microsoft.com/office/drawing/2010/main" val="0"/>
              </a:ext>
            </a:extLst>
          </a:blip>
          <a:stretch>
            <a:fillRect/>
          </a:stretch>
        </p:blipFill>
        <p:spPr>
          <a:xfrm>
            <a:off x="6899515" y="3656660"/>
            <a:ext cx="1936184" cy="2659593"/>
          </a:xfrm>
          <a:prstGeom prst="rect">
            <a:avLst/>
          </a:prstGeom>
        </p:spPr>
      </p:pic>
      <p:pic>
        <p:nvPicPr>
          <p:cNvPr id="32" name="Picture 8" descr="https://upload.wikimedia.org/wikipedia/commons/thumb/7/7e/RATED_R.svg/2000px-RATED_R.svg.png"/>
          <p:cNvPicPr>
            <a:picLocks noChangeAspect="1" noChangeArrowheads="1"/>
          </p:cNvPicPr>
          <p:nvPr/>
        </p:nvPicPr>
        <p:blipFill>
          <a:blip r:embed="rId12" cstate="print">
            <a:extLst>
              <a:ext uri="{BEBA8EAE-BF5A-486C-A8C5-ECC9F3942E4B}">
                <a14:imgProps xmlns:a14="http://schemas.microsoft.com/office/drawing/2010/main">
                  <a14:imgLayer r:embed="rId13">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11234655" y="6293520"/>
            <a:ext cx="570373" cy="495654"/>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368529" y="6371499"/>
            <a:ext cx="2473049" cy="461665"/>
          </a:xfrm>
          <a:prstGeom prst="rect">
            <a:avLst/>
          </a:prstGeom>
          <a:noFill/>
        </p:spPr>
        <p:txBody>
          <a:bodyPr wrap="none" rtlCol="0">
            <a:spAutoFit/>
          </a:bodyPr>
          <a:lstStyle/>
          <a:p>
            <a:r>
              <a:rPr lang="en-US" sz="2400" dirty="0">
                <a:solidFill>
                  <a:schemeClr val="bg1"/>
                </a:solidFill>
              </a:rPr>
              <a:t>Extended Edition</a:t>
            </a:r>
          </a:p>
        </p:txBody>
      </p:sp>
      <p:pic>
        <p:nvPicPr>
          <p:cNvPr id="34" name="Picture 33"/>
          <p:cNvPicPr>
            <a:picLocks noChangeAspect="1"/>
          </p:cNvPicPr>
          <p:nvPr/>
        </p:nvPicPr>
        <p:blipFill>
          <a:blip r:embed="rId14" cstate="print">
            <a:extLst>
              <a:ext uri="{BEBA8EAE-BF5A-486C-A8C5-ECC9F3942E4B}">
                <a14:imgProps xmlns:a14="http://schemas.microsoft.com/office/drawing/2010/main">
                  <a14:imgLayer r:embed="rId15">
                    <a14:imgEffect>
                      <a14:backgroundRemoval t="4360" b="94278" l="6854" r="97196"/>
                    </a14:imgEffect>
                  </a14:imgLayer>
                </a14:imgProps>
              </a:ext>
              <a:ext uri="{28A0092B-C50C-407E-A947-70E740481C1C}">
                <a14:useLocalDpi xmlns:a14="http://schemas.microsoft.com/office/drawing/2010/main" val="0"/>
              </a:ext>
            </a:extLst>
          </a:blip>
          <a:stretch>
            <a:fillRect/>
          </a:stretch>
        </p:blipFill>
        <p:spPr>
          <a:xfrm>
            <a:off x="10117393" y="3679733"/>
            <a:ext cx="2017521" cy="2303106"/>
          </a:xfrm>
          <a:prstGeom prst="rect">
            <a:avLst/>
          </a:prstGeom>
        </p:spPr>
      </p:pic>
      <p:pic>
        <p:nvPicPr>
          <p:cNvPr id="51" name="Picture 50"/>
          <p:cNvPicPr>
            <a:picLocks noChangeAspect="1"/>
          </p:cNvPicPr>
          <p:nvPr/>
        </p:nvPicPr>
        <p:blipFill rotWithShape="1">
          <a:blip r:embed="rId16" cstate="print">
            <a:extLst>
              <a:ext uri="{28A0092B-C50C-407E-A947-70E740481C1C}">
                <a14:useLocalDpi xmlns:a14="http://schemas.microsoft.com/office/drawing/2010/main" val="0"/>
              </a:ext>
            </a:extLst>
          </a:blip>
          <a:srcRect b="12488"/>
          <a:stretch/>
        </p:blipFill>
        <p:spPr>
          <a:xfrm>
            <a:off x="-1" y="0"/>
            <a:ext cx="5230761" cy="6862916"/>
          </a:xfrm>
          <a:prstGeom prst="rect">
            <a:avLst/>
          </a:prstGeom>
        </p:spPr>
      </p:pic>
    </p:spTree>
    <p:extLst>
      <p:ext uri="{BB962C8B-B14F-4D97-AF65-F5344CB8AC3E}">
        <p14:creationId xmlns:p14="http://schemas.microsoft.com/office/powerpoint/2010/main" val="103232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89924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Lab 4</a:t>
            </a:r>
            <a:br>
              <a:rPr lang="en-US" dirty="0"/>
            </a:br>
            <a:r>
              <a:rPr lang="en-US" dirty="0"/>
              <a:t>Data Visualization</a:t>
            </a:r>
          </a:p>
        </p:txBody>
      </p:sp>
    </p:spTree>
    <p:extLst>
      <p:ext uri="{BB962C8B-B14F-4D97-AF65-F5344CB8AC3E}">
        <p14:creationId xmlns:p14="http://schemas.microsoft.com/office/powerpoint/2010/main" val="2116939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20717" y="-6897"/>
            <a:ext cx="4960004" cy="6869813"/>
          </a:xfrm>
          <a:prstGeom prst="rect">
            <a:avLst/>
          </a:prstGeom>
        </p:spPr>
      </p:pic>
      <p:sp>
        <p:nvSpPr>
          <p:cNvPr id="8" name="Rectangle 7"/>
          <p:cNvSpPr/>
          <p:nvPr/>
        </p:nvSpPr>
        <p:spPr>
          <a:xfrm>
            <a:off x="6725697" y="6341806"/>
            <a:ext cx="4955024" cy="516194"/>
          </a:xfrm>
          <a:prstGeom prst="rect">
            <a:avLst/>
          </a:prstGeom>
          <a:solidFill>
            <a:srgbClr val="000000"/>
          </a:solid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sp>
        <p:nvSpPr>
          <p:cNvPr id="9" name="TextBox 8"/>
          <p:cNvSpPr txBox="1"/>
          <p:nvPr/>
        </p:nvSpPr>
        <p:spPr>
          <a:xfrm>
            <a:off x="6730159" y="6371528"/>
            <a:ext cx="2202270" cy="461665"/>
          </a:xfrm>
          <a:prstGeom prst="rect">
            <a:avLst/>
          </a:prstGeom>
          <a:noFill/>
        </p:spPr>
        <p:txBody>
          <a:bodyPr wrap="none" rtlCol="0">
            <a:spAutoFit/>
          </a:bodyPr>
          <a:lstStyle/>
          <a:p>
            <a:r>
              <a:rPr lang="en-US" sz="2400" dirty="0">
                <a:solidFill>
                  <a:schemeClr val="bg1"/>
                </a:solidFill>
              </a:rPr>
              <a:t>Feature Length</a:t>
            </a:r>
          </a:p>
        </p:txBody>
      </p:sp>
      <p:sp>
        <p:nvSpPr>
          <p:cNvPr id="10" name="TextBox 9"/>
          <p:cNvSpPr txBox="1"/>
          <p:nvPr/>
        </p:nvSpPr>
        <p:spPr>
          <a:xfrm>
            <a:off x="11066021" y="6371528"/>
            <a:ext cx="699735"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PG</a:t>
            </a:r>
          </a:p>
        </p:txBody>
      </p:sp>
      <p:sp>
        <p:nvSpPr>
          <p:cNvPr id="11" name="Rectangle 10"/>
          <p:cNvSpPr/>
          <p:nvPr/>
        </p:nvSpPr>
        <p:spPr>
          <a:xfrm>
            <a:off x="11113645" y="6424613"/>
            <a:ext cx="495563" cy="357187"/>
          </a:xfrm>
          <a:prstGeom prst="rect">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err="1">
              <a:solidFill>
                <a:schemeClr val="bg1"/>
              </a:solidFill>
            </a:endParaRP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18364" y="3561702"/>
            <a:ext cx="1603388" cy="2594479"/>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01185" y="3525902"/>
            <a:ext cx="1871697" cy="2647379"/>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388" y="3426059"/>
            <a:ext cx="1922999" cy="2719943"/>
          </a:xfrm>
          <a:prstGeom prst="rect">
            <a:avLst/>
          </a:prstGeom>
        </p:spPr>
      </p:pic>
      <p:sp>
        <p:nvSpPr>
          <p:cNvPr id="15" name="TextBox 14"/>
          <p:cNvSpPr txBox="1"/>
          <p:nvPr/>
        </p:nvSpPr>
        <p:spPr>
          <a:xfrm>
            <a:off x="7600761" y="314325"/>
            <a:ext cx="3201517" cy="1107996"/>
          </a:xfrm>
          <a:prstGeom prst="rect">
            <a:avLst/>
          </a:prstGeom>
          <a:noFill/>
        </p:spPr>
        <p:txBody>
          <a:bodyPr wrap="none" rtlCol="0">
            <a:spAutoFit/>
          </a:bodyPr>
          <a:lstStyle/>
          <a:p>
            <a:r>
              <a:rPr lang="en-US" sz="6600" b="1" dirty="0">
                <a:solidFill>
                  <a:srgbClr val="A50021"/>
                </a:solidFill>
                <a:effectLst>
                  <a:outerShdw blurRad="38100" dist="38100" dir="2700000" algn="tl">
                    <a:srgbClr val="000000">
                      <a:alpha val="43137"/>
                    </a:srgbClr>
                  </a:outerShdw>
                </a:effectLst>
                <a:latin typeface="Imprint MT Shadow" panose="04020605060303030202" pitchFamily="82" charset="0"/>
              </a:rPr>
              <a:t>Warlord</a:t>
            </a:r>
          </a:p>
        </p:txBody>
      </p:sp>
      <p:sp>
        <p:nvSpPr>
          <p:cNvPr id="16" name="TextBox 15"/>
          <p:cNvSpPr txBox="1"/>
          <p:nvPr/>
        </p:nvSpPr>
        <p:spPr>
          <a:xfrm>
            <a:off x="8816638" y="1198117"/>
            <a:ext cx="768159" cy="369332"/>
          </a:xfrm>
          <a:prstGeom prst="rect">
            <a:avLst/>
          </a:prstGeom>
          <a:noFill/>
        </p:spPr>
        <p:txBody>
          <a:bodyPr wrap="none" rtlCol="0">
            <a:spAutoFit/>
          </a:bodyPr>
          <a:lstStyle/>
          <a:p>
            <a:r>
              <a:rPr lang="en-US" dirty="0">
                <a:solidFill>
                  <a:srgbClr val="000000"/>
                </a:solidFill>
                <a:effectLst>
                  <a:outerShdw blurRad="38100" dist="38100" dir="2700000" algn="tl">
                    <a:srgbClr val="000000">
                      <a:alpha val="43137"/>
                    </a:srgbClr>
                  </a:outerShdw>
                </a:effectLst>
              </a:rPr>
              <a:t>of the</a:t>
            </a:r>
          </a:p>
        </p:txBody>
      </p:sp>
      <p:sp>
        <p:nvSpPr>
          <p:cNvPr id="17" name="TextBox 16"/>
          <p:cNvSpPr txBox="1"/>
          <p:nvPr/>
        </p:nvSpPr>
        <p:spPr>
          <a:xfrm>
            <a:off x="8091648" y="1326283"/>
            <a:ext cx="2409634" cy="1200329"/>
          </a:xfrm>
          <a:prstGeom prst="rect">
            <a:avLst/>
          </a:prstGeom>
          <a:noFill/>
        </p:spPr>
        <p:txBody>
          <a:bodyPr wrap="none" rtlCol="0">
            <a:spAutoFit/>
          </a:bodyPr>
          <a:lstStyle/>
          <a:p>
            <a:r>
              <a:rPr lang="en-US" sz="7200" b="1" dirty="0">
                <a:solidFill>
                  <a:srgbClr val="7030A0"/>
                </a:solidFill>
                <a:effectLst>
                  <a:outerShdw blurRad="38100" dist="38100" dir="2700000" algn="tl">
                    <a:srgbClr val="000000">
                      <a:alpha val="43137"/>
                    </a:srgbClr>
                  </a:outerShdw>
                </a:effectLst>
                <a:latin typeface="Edwardian Script ITC" panose="030303020407070D0804" pitchFamily="66" charset="0"/>
              </a:rPr>
              <a:t>Rings </a:t>
            </a:r>
            <a:r>
              <a:rPr lang="en-US" sz="6600" b="1" dirty="0">
                <a:solidFill>
                  <a:srgbClr val="7030A0"/>
                </a:solidFill>
                <a:effectLst>
                  <a:outerShdw blurRad="38100" dist="38100" dir="2700000" algn="tl">
                    <a:srgbClr val="000000">
                      <a:alpha val="43137"/>
                    </a:srgbClr>
                  </a:outerShdw>
                </a:effectLst>
                <a:latin typeface="Blackadder ITC" panose="04020505051007020D02" pitchFamily="82" charset="0"/>
              </a:rPr>
              <a:t>:</a:t>
            </a:r>
          </a:p>
        </p:txBody>
      </p:sp>
      <p:sp>
        <p:nvSpPr>
          <p:cNvPr id="18" name="TextBox 17"/>
          <p:cNvSpPr txBox="1"/>
          <p:nvPr/>
        </p:nvSpPr>
        <p:spPr>
          <a:xfrm>
            <a:off x="7600761" y="256027"/>
            <a:ext cx="554254" cy="369332"/>
          </a:xfrm>
          <a:prstGeom prst="rect">
            <a:avLst/>
          </a:prstGeom>
          <a:noFill/>
        </p:spPr>
        <p:txBody>
          <a:bodyPr wrap="none" rtlCol="0">
            <a:spAutoFit/>
          </a:bodyPr>
          <a:lstStyle/>
          <a:p>
            <a:r>
              <a:rPr lang="en-US" dirty="0">
                <a:solidFill>
                  <a:srgbClr val="000000"/>
                </a:solidFill>
                <a:effectLst>
                  <a:outerShdw blurRad="38100" dist="38100" dir="2700000" algn="tl">
                    <a:srgbClr val="000000">
                      <a:alpha val="43137"/>
                    </a:srgbClr>
                  </a:outerShdw>
                </a:effectLst>
              </a:rPr>
              <a:t>The</a:t>
            </a:r>
          </a:p>
        </p:txBody>
      </p:sp>
      <p:sp>
        <p:nvSpPr>
          <p:cNvPr id="19" name="TextBox 18"/>
          <p:cNvSpPr txBox="1"/>
          <p:nvPr/>
        </p:nvSpPr>
        <p:spPr>
          <a:xfrm>
            <a:off x="7363404" y="2290672"/>
            <a:ext cx="3702617" cy="461665"/>
          </a:xfrm>
          <a:prstGeom prst="rect">
            <a:avLst/>
          </a:prstGeom>
          <a:noFill/>
        </p:spPr>
        <p:txBody>
          <a:bodyPr wrap="none" rtlCol="0">
            <a:spAutoFit/>
          </a:bodyPr>
          <a:lstStyle/>
          <a:p>
            <a:r>
              <a:rPr lang="en-US" sz="2400" dirty="0">
                <a:solidFill>
                  <a:schemeClr val="accent5">
                    <a:lumMod val="50000"/>
                  </a:schemeClr>
                </a:solidFill>
                <a:effectLst>
                  <a:outerShdw blurRad="38100" dist="38100" dir="2700000" algn="tl">
                    <a:srgbClr val="000000">
                      <a:alpha val="43137"/>
                    </a:srgbClr>
                  </a:outerShdw>
                </a:effectLst>
              </a:rPr>
              <a:t>An Unexpected Adventure</a:t>
            </a:r>
          </a:p>
        </p:txBody>
      </p:sp>
      <p:pic>
        <p:nvPicPr>
          <p:cNvPr id="21" name="Picture 2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91104">
            <a:off x="-101312" y="1474174"/>
            <a:ext cx="2074513" cy="3025512"/>
          </a:xfrm>
          <a:prstGeom prst="rect">
            <a:avLst/>
          </a:prstGeom>
          <a:scene3d>
            <a:camera prst="orthographicFront">
              <a:rot lat="1241175" lon="1934767" rev="21347572"/>
            </a:camera>
            <a:lightRig rig="threePt" dir="t"/>
          </a:scene3d>
        </p:spPr>
      </p:pic>
      <p:pic>
        <p:nvPicPr>
          <p:cNvPr id="20" name="Picture 19"/>
          <p:cNvPicPr>
            <a:picLocks noChangeAspect="1"/>
          </p:cNvPicPr>
          <p:nvPr/>
        </p:nvPicPr>
        <p:blipFill rotWithShape="1">
          <a:blip r:embed="rId8" cstate="print">
            <a:extLst>
              <a:ext uri="{28A0092B-C50C-407E-A947-70E740481C1C}">
                <a14:useLocalDpi xmlns:a14="http://schemas.microsoft.com/office/drawing/2010/main" val="0"/>
              </a:ext>
            </a:extLst>
          </a:blip>
          <a:srcRect r="6556"/>
          <a:stretch/>
        </p:blipFill>
        <p:spPr>
          <a:xfrm>
            <a:off x="0" y="0"/>
            <a:ext cx="6408420" cy="6858000"/>
          </a:xfrm>
          <a:prstGeom prst="rect">
            <a:avLst/>
          </a:prstGeom>
        </p:spPr>
      </p:pic>
    </p:spTree>
    <p:extLst>
      <p:ext uri="{BB962C8B-B14F-4D97-AF65-F5344CB8AC3E}">
        <p14:creationId xmlns:p14="http://schemas.microsoft.com/office/powerpoint/2010/main" val="78176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500"/>
                                        <p:tgtEl>
                                          <p:spTgt spid="1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500"/>
                                        <p:tgtEl>
                                          <p:spTgt spid="1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animBg="1"/>
      <p:bldP spid="15" grpId="0"/>
      <p:bldP spid="16" grpId="0"/>
      <p:bldP spid="17" grpId="0"/>
      <p:bldP spid="18" grpId="0"/>
      <p:bldP spid="1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Statistical Modeling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98888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Statistical Models</a:t>
            </a:r>
          </a:p>
        </p:txBody>
      </p:sp>
      <p:sp>
        <p:nvSpPr>
          <p:cNvPr id="5" name="Content Placeholder 4"/>
          <p:cNvSpPr>
            <a:spLocks noGrp="1"/>
          </p:cNvSpPr>
          <p:nvPr>
            <p:ph sz="half" idx="1"/>
          </p:nvPr>
        </p:nvSpPr>
        <p:spPr/>
        <p:txBody>
          <a:bodyPr/>
          <a:lstStyle/>
          <a:p>
            <a:r>
              <a:rPr lang="en-US" dirty="0"/>
              <a:t>Representation of reality</a:t>
            </a:r>
          </a:p>
          <a:p>
            <a:r>
              <a:rPr lang="en-US" dirty="0"/>
              <a:t>Mathematical function</a:t>
            </a:r>
          </a:p>
          <a:p>
            <a:r>
              <a:rPr lang="en-US" dirty="0"/>
              <a:t>Parametric models</a:t>
            </a:r>
          </a:p>
          <a:p>
            <a:r>
              <a:rPr lang="en-US" dirty="0"/>
              <a:t>Non-parametric models</a:t>
            </a:r>
          </a:p>
          <a:p>
            <a:endParaRPr lang="en-US" dirty="0"/>
          </a:p>
          <a:p>
            <a:endParaRPr lang="en-US" dirty="0"/>
          </a:p>
        </p:txBody>
      </p:sp>
      <p:pic>
        <p:nvPicPr>
          <p:cNvPr id="7" name="Content Placeholder 8"/>
          <p:cNvPicPr>
            <a:picLocks noGrp="1" noChangeAspect="1"/>
          </p:cNvPicPr>
          <p:nvPr>
            <p:ph sz="half" idx="2"/>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3019" t="12553" r="7285" b="16516"/>
          <a:stretch/>
        </p:blipFill>
        <p:spPr>
          <a:xfrm>
            <a:off x="6318482" y="1825625"/>
            <a:ext cx="4889036" cy="4351338"/>
          </a:xfrm>
          <a:prstGeom prst="rect">
            <a:avLst/>
          </a:prstGeom>
          <a:ln w="19050">
            <a:solidFill>
              <a:schemeClr val="bg1">
                <a:lumMod val="65000"/>
              </a:schemeClr>
            </a:solidFill>
          </a:ln>
        </p:spPr>
      </p:pic>
    </p:spTree>
    <p:extLst>
      <p:ext uri="{BB962C8B-B14F-4D97-AF65-F5344CB8AC3E}">
        <p14:creationId xmlns:p14="http://schemas.microsoft.com/office/powerpoint/2010/main" val="215510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Me</a:t>
            </a:r>
          </a:p>
        </p:txBody>
      </p:sp>
      <p:sp>
        <p:nvSpPr>
          <p:cNvPr id="5" name="Content Placeholder 2"/>
          <p:cNvSpPr>
            <a:spLocks noGrp="1"/>
          </p:cNvSpPr>
          <p:nvPr>
            <p:ph sz="half" idx="1"/>
          </p:nvPr>
        </p:nvSpPr>
        <p:spPr>
          <a:xfrm>
            <a:off x="838200" y="1825625"/>
            <a:ext cx="5410200" cy="4351338"/>
          </a:xfrm>
        </p:spPr>
        <p:txBody>
          <a:bodyPr>
            <a:normAutofit/>
          </a:bodyPr>
          <a:lstStyle/>
          <a:p>
            <a:r>
              <a:rPr lang="en-US" dirty="0"/>
              <a:t>Independent software consultant </a:t>
            </a:r>
          </a:p>
          <a:p>
            <a:r>
              <a:rPr lang="en-US" dirty="0"/>
              <a:t>Education</a:t>
            </a:r>
          </a:p>
          <a:p>
            <a:pPr lvl="1"/>
            <a:r>
              <a:rPr lang="en-US" dirty="0"/>
              <a:t>B.S. in Computer Science</a:t>
            </a:r>
          </a:p>
          <a:p>
            <a:pPr lvl="1"/>
            <a:r>
              <a:rPr lang="en-US" dirty="0"/>
              <a:t>B.A. in Philosophy</a:t>
            </a:r>
          </a:p>
          <a:p>
            <a:r>
              <a:rPr lang="en-US" dirty="0"/>
              <a:t>Community</a:t>
            </a:r>
          </a:p>
          <a:p>
            <a:pPr lvl="1"/>
            <a:r>
              <a:rPr lang="en-US" dirty="0" err="1"/>
              <a:t>Pluralsight</a:t>
            </a:r>
            <a:r>
              <a:rPr lang="en-US" dirty="0"/>
              <a:t> Author</a:t>
            </a:r>
          </a:p>
          <a:p>
            <a:pPr lvl="1"/>
            <a:r>
              <a:rPr lang="en-US" dirty="0" err="1"/>
              <a:t>ASPInsider</a:t>
            </a:r>
            <a:endParaRPr lang="en-US" dirty="0"/>
          </a:p>
          <a:p>
            <a:pPr lvl="1"/>
            <a:r>
              <a:rPr lang="en-US" dirty="0"/>
              <a:t>Public Speaker</a:t>
            </a:r>
          </a:p>
          <a:p>
            <a:pPr lvl="1"/>
            <a:r>
              <a:rPr lang="en-US" dirty="0"/>
              <a:t>Open-Source Software</a:t>
            </a:r>
          </a:p>
          <a:p>
            <a:endParaRPr lang="en-US" dirty="0"/>
          </a:p>
          <a:p>
            <a:pPr lvl="1"/>
            <a:endParaRPr lang="en-US" dirty="0"/>
          </a:p>
          <a:p>
            <a:endParaRPr lang="en-US" dirty="0"/>
          </a:p>
        </p:txBody>
      </p:sp>
      <p:pic>
        <p:nvPicPr>
          <p:cNvPr id="6" name="Picture 2" descr="http://cmp.physics.iastate.edu/ultrafast/IowaState.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38110" y="1812925"/>
            <a:ext cx="2677590" cy="8702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110" y="3364643"/>
            <a:ext cx="2677590" cy="582084"/>
          </a:xfrm>
          <a:prstGeom prst="rect">
            <a:avLst/>
          </a:prstGeom>
        </p:spPr>
      </p:pic>
      <p:pic>
        <p:nvPicPr>
          <p:cNvPr id="8" name="Picture 2" descr="http://lh6.ggpht.com/-F-PKZI9cpBI/ULfYaMmS05I/AAAAAAAAEWU/3CHcHsLc274/image1.png?imgmax=8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8110" y="4648200"/>
            <a:ext cx="2677590" cy="9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94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Statistical Models</a:t>
            </a:r>
          </a:p>
        </p:txBody>
      </p:sp>
      <p:sp>
        <p:nvSpPr>
          <p:cNvPr id="3" name="Content Placeholder 2"/>
          <p:cNvSpPr>
            <a:spLocks noGrp="1"/>
          </p:cNvSpPr>
          <p:nvPr>
            <p:ph sz="half" idx="1"/>
          </p:nvPr>
        </p:nvSpPr>
        <p:spPr/>
        <p:txBody>
          <a:bodyPr/>
          <a:lstStyle/>
          <a:p>
            <a:r>
              <a:rPr lang="en-US" dirty="0"/>
              <a:t>Probability distribution</a:t>
            </a:r>
          </a:p>
          <a:p>
            <a:r>
              <a:rPr lang="en-US" dirty="0"/>
              <a:t>ANOVA</a:t>
            </a:r>
          </a:p>
          <a:p>
            <a:r>
              <a:rPr lang="en-US" dirty="0"/>
              <a:t>Linear regression</a:t>
            </a:r>
          </a:p>
          <a:p>
            <a:r>
              <a:rPr lang="en-US" dirty="0"/>
              <a:t>Non-linear regression</a:t>
            </a:r>
          </a:p>
          <a:p>
            <a:r>
              <a:rPr lang="en-US" dirty="0"/>
              <a:t>Bayesian network</a:t>
            </a:r>
          </a:p>
          <a:p>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2834816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sp>
        <p:nvSpPr>
          <p:cNvPr id="3" name="Content Placeholder 2"/>
          <p:cNvSpPr>
            <a:spLocks noGrp="1"/>
          </p:cNvSpPr>
          <p:nvPr>
            <p:ph sz="half" idx="1"/>
          </p:nvPr>
        </p:nvSpPr>
        <p:spPr/>
        <p:txBody>
          <a:bodyPr/>
          <a:lstStyle/>
          <a:p>
            <a:r>
              <a:rPr lang="en-US" dirty="0"/>
              <a:t>Linear model</a:t>
            </a:r>
          </a:p>
          <a:p>
            <a:r>
              <a:rPr lang="en-US" dirty="0"/>
              <a:t>Relationship between variables</a:t>
            </a:r>
          </a:p>
          <a:p>
            <a:r>
              <a:rPr lang="en-US" dirty="0"/>
              <a:t>Continuous explanatory variable</a:t>
            </a:r>
          </a:p>
          <a:p>
            <a:r>
              <a:rPr lang="en-US" dirty="0"/>
              <a:t>Single scalar dependent variable</a:t>
            </a:r>
          </a:p>
        </p:txBody>
      </p:sp>
      <p:pic>
        <p:nvPicPr>
          <p:cNvPr id="5" name="Content Placeholder 8"/>
          <p:cNvPicPr>
            <a:picLocks noGrp="1" noChangeAspect="1"/>
          </p:cNvPicPr>
          <p:nvPr>
            <p:ph sz="half" idx="2"/>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3019" t="12553" r="7285" b="16516"/>
          <a:stretch/>
        </p:blipFill>
        <p:spPr>
          <a:xfrm>
            <a:off x="6318482" y="1825625"/>
            <a:ext cx="4889036" cy="4351338"/>
          </a:xfrm>
          <a:prstGeom prst="rect">
            <a:avLst/>
          </a:prstGeom>
          <a:ln w="19050">
            <a:solidFill>
              <a:schemeClr val="bg1">
                <a:lumMod val="65000"/>
              </a:schemeClr>
            </a:solidFill>
          </a:ln>
        </p:spPr>
      </p:pic>
    </p:spTree>
    <p:extLst>
      <p:ext uri="{BB962C8B-B14F-4D97-AF65-F5344CB8AC3E}">
        <p14:creationId xmlns:p14="http://schemas.microsoft.com/office/powerpoint/2010/main" val="378891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Linear Regression</a:t>
            </a:r>
          </a:p>
        </p:txBody>
      </p:sp>
      <p:sp>
        <p:nvSpPr>
          <p:cNvPr id="3" name="Content Placeholder 2"/>
          <p:cNvSpPr>
            <a:spLocks noGrp="1"/>
          </p:cNvSpPr>
          <p:nvPr>
            <p:ph sz="half" idx="1"/>
          </p:nvPr>
        </p:nvSpPr>
        <p:spPr/>
        <p:txBody>
          <a:bodyPr/>
          <a:lstStyle/>
          <a:p>
            <a:r>
              <a:rPr lang="en-US" dirty="0"/>
              <a:t>Linear predictor function</a:t>
            </a:r>
          </a:p>
          <a:p>
            <a:r>
              <a:rPr lang="en-US" dirty="0"/>
              <a:t>y = m · x + b</a:t>
            </a:r>
          </a:p>
          <a:p>
            <a:r>
              <a:rPr lang="en-US" dirty="0"/>
              <a:t>Parameters estimated from data</a:t>
            </a:r>
          </a:p>
          <a:p>
            <a:r>
              <a:rPr lang="en-US" dirty="0"/>
              <a:t>Makes certain assumptions</a:t>
            </a:r>
          </a:p>
        </p:txBody>
      </p:sp>
      <p:pic>
        <p:nvPicPr>
          <p:cNvPr id="5" name="Content Placeholder 8"/>
          <p:cNvPicPr>
            <a:picLocks noGrp="1" noChangeAspect="1"/>
          </p:cNvPicPr>
          <p:nvPr>
            <p:ph sz="half" idx="2"/>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l="13019" t="12553" r="7285" b="16516"/>
          <a:stretch/>
        </p:blipFill>
        <p:spPr>
          <a:xfrm>
            <a:off x="6318482" y="1825625"/>
            <a:ext cx="4889036" cy="4351338"/>
          </a:xfrm>
          <a:prstGeom prst="rect">
            <a:avLst/>
          </a:prstGeom>
          <a:ln w="19050">
            <a:solidFill>
              <a:schemeClr val="bg1">
                <a:lumMod val="65000"/>
              </a:schemeClr>
            </a:solidFill>
          </a:ln>
        </p:spPr>
      </p:pic>
    </p:spTree>
    <p:extLst>
      <p:ext uri="{BB962C8B-B14F-4D97-AF65-F5344CB8AC3E}">
        <p14:creationId xmlns:p14="http://schemas.microsoft.com/office/powerpoint/2010/main" val="1599492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upload.wikimedia.org/wikipedia/commons/thumb/e/ec/Anscombe%27s_quartet_3.svg/800px-Anscombe%27s_quartet_3.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657225"/>
            <a:ext cx="7620000" cy="554355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049286" y="6200776"/>
            <a:ext cx="4093428" cy="276999"/>
          </a:xfrm>
          <a:prstGeom prst="rect">
            <a:avLst/>
          </a:prstGeom>
        </p:spPr>
        <p:txBody>
          <a:bodyPr wrap="none">
            <a:spAutoFit/>
          </a:bodyPr>
          <a:lstStyle/>
          <a:p>
            <a:pPr algn="ctr"/>
            <a:r>
              <a:rPr lang="en-US" sz="1200" dirty="0">
                <a:solidFill>
                  <a:schemeClr val="bg1">
                    <a:lumMod val="50000"/>
                  </a:schemeClr>
                </a:solidFill>
              </a:rPr>
              <a:t>Source: https://en.wikipedia.org/wiki/Anscombe%27s_quartet</a:t>
            </a:r>
          </a:p>
        </p:txBody>
      </p:sp>
    </p:spTree>
    <p:extLst>
      <p:ext uri="{BB962C8B-B14F-4D97-AF65-F5344CB8AC3E}">
        <p14:creationId xmlns:p14="http://schemas.microsoft.com/office/powerpoint/2010/main" val="144358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230576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s://upload.wikimedia.org/wikipedia/commons/thumb/4/41/Iris_versicolor_3.jpg/1920px-Iris_versicolor_3.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791" t="9550" r="12498" b="3081"/>
          <a:stretch/>
        </p:blipFill>
        <p:spPr bwMode="auto">
          <a:xfrm>
            <a:off x="7231545" y="1614668"/>
            <a:ext cx="4547160" cy="39353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TextBox 2"/>
          <p:cNvSpPr txBox="1"/>
          <p:nvPr/>
        </p:nvSpPr>
        <p:spPr>
          <a:xfrm>
            <a:off x="8360869" y="5550060"/>
            <a:ext cx="2003562" cy="338554"/>
          </a:xfrm>
          <a:prstGeom prst="rect">
            <a:avLst/>
          </a:prstGeom>
          <a:noFill/>
        </p:spPr>
        <p:txBody>
          <a:bodyPr wrap="none" rtlCol="0">
            <a:spAutoFit/>
          </a:bodyPr>
          <a:lstStyle/>
          <a:p>
            <a:r>
              <a:rPr lang="en-US" sz="1200" dirty="0">
                <a:solidFill>
                  <a:schemeClr val="tx1">
                    <a:lumMod val="40000"/>
                    <a:lumOff val="60000"/>
                  </a:schemeClr>
                </a:solidFill>
              </a:rPr>
              <a:t>Photo by Danielle </a:t>
            </a:r>
            <a:r>
              <a:rPr lang="en-US" sz="1200" dirty="0" err="1">
                <a:solidFill>
                  <a:schemeClr val="tx1">
                    <a:lumMod val="40000"/>
                    <a:lumOff val="60000"/>
                  </a:schemeClr>
                </a:solidFill>
              </a:rPr>
              <a:t>Langlois</a:t>
            </a:r>
            <a:r>
              <a:rPr lang="en-US" sz="1600" dirty="0">
                <a:solidFill>
                  <a:schemeClr val="tx1">
                    <a:lumMod val="40000"/>
                    <a:lumOff val="60000"/>
                  </a:schemeClr>
                </a:solidFill>
              </a:rPr>
              <a:t> </a:t>
            </a:r>
          </a:p>
        </p:txBody>
      </p:sp>
    </p:spTree>
    <p:extLst>
      <p:ext uri="{BB962C8B-B14F-4D97-AF65-F5344CB8AC3E}">
        <p14:creationId xmlns:p14="http://schemas.microsoft.com/office/powerpoint/2010/main" val="64123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Code Demo</a:t>
            </a:r>
          </a:p>
        </p:txBody>
      </p:sp>
    </p:spTree>
    <p:extLst>
      <p:ext uri="{BB962C8B-B14F-4D97-AF65-F5344CB8AC3E}">
        <p14:creationId xmlns:p14="http://schemas.microsoft.com/office/powerpoint/2010/main" val="185429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Lab 5</a:t>
            </a:r>
            <a:br>
              <a:rPr lang="en-US" dirty="0"/>
            </a:br>
            <a:r>
              <a:rPr lang="en-US" dirty="0"/>
              <a:t>Statistical Models</a:t>
            </a:r>
          </a:p>
        </p:txBody>
      </p:sp>
    </p:spTree>
    <p:extLst>
      <p:ext uri="{BB962C8B-B14F-4D97-AF65-F5344CB8AC3E}">
        <p14:creationId xmlns:p14="http://schemas.microsoft.com/office/powerpoint/2010/main" val="124052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upload.wikimedia.org/wikipedia/commons/thumb/5/56/Kosaciec_szczecinkowaty_Iris_setosa.jpg/800px-Kosaciec_szczecinkowaty_Iris_setosa.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0880"/>
          <a:stretch/>
        </p:blipFill>
        <p:spPr bwMode="auto">
          <a:xfrm>
            <a:off x="7169707" y="99452"/>
            <a:ext cx="2687271" cy="2835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upload.wikimedia.org/wikipedia/commons/thumb/4/41/Iris_versicolor_3.jpg/1920px-Iris_versicolor_3.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91" t="9550" r="12498" b="3081"/>
          <a:stretch/>
        </p:blipFill>
        <p:spPr bwMode="auto">
          <a:xfrm>
            <a:off x="9063345" y="1517351"/>
            <a:ext cx="2811009" cy="24328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upload.wikimedia.org/wikipedia/commons/thumb/9/9f/Iris_virginica.jpg/1280px-Iris_virginica.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7395" b="15613"/>
          <a:stretch/>
        </p:blipFill>
        <p:spPr bwMode="auto">
          <a:xfrm>
            <a:off x="7169707" y="3758696"/>
            <a:ext cx="2933882" cy="24398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
        <p:nvSpPr>
          <p:cNvPr id="3" name="Rectangle 2"/>
          <p:cNvSpPr/>
          <p:nvPr/>
        </p:nvSpPr>
        <p:spPr>
          <a:xfrm>
            <a:off x="7169707" y="6273225"/>
            <a:ext cx="2746906" cy="523220"/>
          </a:xfrm>
          <a:prstGeom prst="rect">
            <a:avLst/>
          </a:prstGeom>
        </p:spPr>
        <p:txBody>
          <a:bodyPr wrap="none">
            <a:spAutoFit/>
          </a:bodyPr>
          <a:lstStyle/>
          <a:p>
            <a:r>
              <a:rPr lang="en-US" sz="1200" dirty="0">
                <a:solidFill>
                  <a:schemeClr val="tx1">
                    <a:lumMod val="40000"/>
                    <a:lumOff val="60000"/>
                  </a:schemeClr>
                </a:solidFill>
              </a:rPr>
              <a:t>Photos by </a:t>
            </a:r>
            <a:r>
              <a:rPr lang="en-US" sz="1200" dirty="0" err="1">
                <a:solidFill>
                  <a:schemeClr val="tx1">
                    <a:lumMod val="40000"/>
                    <a:lumOff val="60000"/>
                  </a:schemeClr>
                </a:solidFill>
              </a:rPr>
              <a:t>Radomił</a:t>
            </a:r>
            <a:r>
              <a:rPr lang="en-US" sz="1200" dirty="0">
                <a:solidFill>
                  <a:schemeClr val="tx1">
                    <a:lumMod val="40000"/>
                    <a:lumOff val="60000"/>
                  </a:schemeClr>
                </a:solidFill>
              </a:rPr>
              <a:t> </a:t>
            </a:r>
            <a:r>
              <a:rPr lang="en-US" sz="1200" dirty="0" err="1">
                <a:solidFill>
                  <a:schemeClr val="tx1">
                    <a:lumMod val="40000"/>
                    <a:lumOff val="60000"/>
                  </a:schemeClr>
                </a:solidFill>
              </a:rPr>
              <a:t>Binek</a:t>
            </a:r>
            <a:r>
              <a:rPr lang="en-US" sz="1200" dirty="0">
                <a:solidFill>
                  <a:schemeClr val="tx1">
                    <a:lumMod val="40000"/>
                    <a:lumOff val="60000"/>
                  </a:schemeClr>
                </a:solidFill>
              </a:rPr>
              <a:t>, </a:t>
            </a:r>
            <a:br>
              <a:rPr lang="en-US" sz="1200" dirty="0">
                <a:solidFill>
                  <a:schemeClr val="tx1">
                    <a:lumMod val="40000"/>
                    <a:lumOff val="60000"/>
                  </a:schemeClr>
                </a:solidFill>
              </a:rPr>
            </a:br>
            <a:r>
              <a:rPr lang="en-US" sz="1200" dirty="0">
                <a:solidFill>
                  <a:schemeClr val="tx1">
                    <a:lumMod val="40000"/>
                    <a:lumOff val="60000"/>
                  </a:schemeClr>
                </a:solidFill>
              </a:rPr>
              <a:t>Danielle </a:t>
            </a:r>
            <a:r>
              <a:rPr lang="en-US" sz="1200" dirty="0" err="1">
                <a:solidFill>
                  <a:schemeClr val="tx1">
                    <a:lumMod val="40000"/>
                    <a:lumOff val="60000"/>
                  </a:schemeClr>
                </a:solidFill>
              </a:rPr>
              <a:t>Langlois</a:t>
            </a:r>
            <a:r>
              <a:rPr lang="en-US" sz="1200" dirty="0">
                <a:solidFill>
                  <a:schemeClr val="tx1">
                    <a:lumMod val="40000"/>
                    <a:lumOff val="60000"/>
                  </a:schemeClr>
                </a:solidFill>
              </a:rPr>
              <a:t>,  and Frank Mayfield</a:t>
            </a:r>
            <a:r>
              <a:rPr lang="en-US" sz="1600" dirty="0">
                <a:solidFill>
                  <a:schemeClr val="tx1">
                    <a:lumMod val="40000"/>
                    <a:lumOff val="60000"/>
                  </a:schemeClr>
                </a:solidFill>
              </a:rPr>
              <a:t> </a:t>
            </a:r>
          </a:p>
        </p:txBody>
      </p:sp>
    </p:spTree>
    <p:extLst>
      <p:ext uri="{BB962C8B-B14F-4D97-AF65-F5344CB8AC3E}">
        <p14:creationId xmlns:p14="http://schemas.microsoft.com/office/powerpoint/2010/main" val="45472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Handling Big Data</a:t>
            </a:r>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899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You</a:t>
            </a:r>
          </a:p>
        </p:txBody>
      </p:sp>
      <p:sp>
        <p:nvSpPr>
          <p:cNvPr id="3" name="Content Placeholder 2"/>
          <p:cNvSpPr>
            <a:spLocks noGrp="1"/>
          </p:cNvSpPr>
          <p:nvPr>
            <p:ph sz="half" idx="1"/>
          </p:nvPr>
        </p:nvSpPr>
        <p:spPr/>
        <p:txBody>
          <a:bodyPr/>
          <a:lstStyle/>
          <a:p>
            <a:r>
              <a:rPr lang="en-US" dirty="0"/>
              <a:t>What’s your name?</a:t>
            </a:r>
          </a:p>
          <a:p>
            <a:r>
              <a:rPr lang="en-US" dirty="0"/>
              <a:t>What do you do?</a:t>
            </a:r>
          </a:p>
          <a:p>
            <a:r>
              <a:rPr lang="en-US" dirty="0"/>
              <a:t>Why did you attend?</a:t>
            </a:r>
          </a:p>
          <a:p>
            <a:r>
              <a:rPr lang="en-US" dirty="0"/>
              <a:t>Favorite super power?</a:t>
            </a:r>
          </a:p>
        </p:txBody>
      </p:sp>
      <p:pic>
        <p:nvPicPr>
          <p:cNvPr id="1026" name="Picture 2" descr="http://figures.thatsmyface.com/media/catalog/product/cache/1/image/9df78eab33525d08d6e5fb8d27136e95/j/l/jldcdfig03-w1000_your_face_here.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86600" y="838200"/>
            <a:ext cx="4000505" cy="53126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026946" y="6176963"/>
            <a:ext cx="2119811" cy="276999"/>
          </a:xfrm>
          <a:prstGeom prst="rect">
            <a:avLst/>
          </a:prstGeom>
          <a:noFill/>
        </p:spPr>
        <p:txBody>
          <a:bodyPr wrap="none" rtlCol="0">
            <a:spAutoFit/>
          </a:bodyPr>
          <a:lstStyle/>
          <a:p>
            <a:r>
              <a:rPr lang="en-US" sz="1200" dirty="0">
                <a:solidFill>
                  <a:schemeClr val="bg1">
                    <a:lumMod val="50000"/>
                  </a:schemeClr>
                </a:solidFill>
              </a:rPr>
              <a:t>Source: www.thatsmyface.com</a:t>
            </a:r>
          </a:p>
        </p:txBody>
      </p:sp>
    </p:spTree>
    <p:extLst>
      <p:ext uri="{BB962C8B-B14F-4D97-AF65-F5344CB8AC3E}">
        <p14:creationId xmlns:p14="http://schemas.microsoft.com/office/powerpoint/2010/main" val="151714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sz="half" idx="1"/>
          </p:nvPr>
        </p:nvSpPr>
        <p:spPr/>
        <p:txBody>
          <a:bodyPr/>
          <a:lstStyle/>
          <a:p>
            <a:r>
              <a:rPr lang="en-US" dirty="0"/>
              <a:t>Volume</a:t>
            </a:r>
          </a:p>
          <a:p>
            <a:r>
              <a:rPr lang="en-US" dirty="0"/>
              <a:t>Velocity</a:t>
            </a:r>
          </a:p>
          <a:p>
            <a:r>
              <a:rPr lang="en-US" dirty="0"/>
              <a:t>Variety</a:t>
            </a:r>
          </a:p>
        </p:txBody>
      </p:sp>
      <p:pic>
        <p:nvPicPr>
          <p:cNvPr id="8" name="Picture 2" descr="http://byobi.com/blog/wp-content/uploads/2013/06/BigData-Venn-Diagram.pn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23295"/>
          <a:stretch/>
        </p:blipFill>
        <p:spPr bwMode="auto">
          <a:xfrm>
            <a:off x="6188009" y="1825625"/>
            <a:ext cx="51499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714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is a Moving Target</a:t>
            </a:r>
          </a:p>
        </p:txBody>
      </p:sp>
      <p:sp>
        <p:nvSpPr>
          <p:cNvPr id="3" name="Content Placeholder 2"/>
          <p:cNvSpPr>
            <a:spLocks noGrp="1"/>
          </p:cNvSpPr>
          <p:nvPr>
            <p:ph sz="half" idx="1"/>
          </p:nvPr>
        </p:nvSpPr>
        <p:spPr/>
        <p:txBody>
          <a:bodyPr/>
          <a:lstStyle/>
          <a:p>
            <a:pPr marL="0" indent="0">
              <a:buNone/>
            </a:pPr>
            <a:r>
              <a:rPr lang="en-US" dirty="0"/>
              <a:t>What is Big Data today</a:t>
            </a:r>
          </a:p>
          <a:p>
            <a:pPr marL="0" indent="0">
              <a:buNone/>
            </a:pPr>
            <a:r>
              <a:rPr lang="en-US" dirty="0"/>
              <a:t>Will not be Big Data tomorrow</a:t>
            </a:r>
          </a:p>
        </p:txBody>
      </p:sp>
      <p:pic>
        <p:nvPicPr>
          <p:cNvPr id="16386" name="Picture 2" descr="http://www.healthline.com/hlcmsresource/images/00_Diabetes-Mine/ClipArt/MovingTarget.jpe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I Have Big Data?</a:t>
            </a:r>
          </a:p>
        </p:txBody>
      </p:sp>
      <p:sp>
        <p:nvSpPr>
          <p:cNvPr id="3" name="Content Placeholder 2"/>
          <p:cNvSpPr>
            <a:spLocks noGrp="1"/>
          </p:cNvSpPr>
          <p:nvPr>
            <p:ph sz="half" idx="1"/>
          </p:nvPr>
        </p:nvSpPr>
        <p:spPr/>
        <p:txBody>
          <a:bodyPr/>
          <a:lstStyle/>
          <a:p>
            <a:r>
              <a:rPr lang="en-US" dirty="0"/>
              <a:t>Can it fit in memory?</a:t>
            </a:r>
          </a:p>
          <a:p>
            <a:r>
              <a:rPr lang="en-US" dirty="0"/>
              <a:t>Can it fit on your hard drive?</a:t>
            </a:r>
          </a:p>
          <a:p>
            <a:r>
              <a:rPr lang="en-US" dirty="0"/>
              <a:t>Can you process it in a day?</a:t>
            </a:r>
          </a:p>
          <a:p>
            <a:r>
              <a:rPr lang="en-US" dirty="0"/>
              <a:t>Does it fit into tables?</a:t>
            </a:r>
          </a:p>
        </p:txBody>
      </p:sp>
      <p:pic>
        <p:nvPicPr>
          <p:cNvPr id="17410" name="Picture 2" descr="http://halalfocus.net/wp-content/uploads/2014/05/question-mark-nothing.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4939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Decision Table</a:t>
            </a:r>
          </a:p>
        </p:txBody>
      </p:sp>
      <p:pic>
        <p:nvPicPr>
          <p:cNvPr id="19460" name="Picture 4" descr="https://qph.is.quoracdn.net/main-qimg-4ffd5c58b96abab86126574ac0098df6?convert_to_webp=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15609"/>
            <a:ext cx="10487580" cy="37338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743162" y="6074330"/>
            <a:ext cx="2705677" cy="369332"/>
          </a:xfrm>
          <a:prstGeom prst="rect">
            <a:avLst/>
          </a:prstGeom>
        </p:spPr>
        <p:txBody>
          <a:bodyPr wrap="none">
            <a:spAutoFit/>
          </a:bodyPr>
          <a:lstStyle/>
          <a:p>
            <a:r>
              <a:rPr lang="en-US" dirty="0">
                <a:solidFill>
                  <a:schemeClr val="bg1">
                    <a:lumMod val="50000"/>
                  </a:schemeClr>
                </a:solidFill>
              </a:rPr>
              <a:t>Source: Michael E Driscoll </a:t>
            </a:r>
          </a:p>
        </p:txBody>
      </p:sp>
      <p:sp>
        <p:nvSpPr>
          <p:cNvPr id="4" name="TextBox 3"/>
          <p:cNvSpPr txBox="1"/>
          <p:nvPr/>
        </p:nvSpPr>
        <p:spPr>
          <a:xfrm>
            <a:off x="8633247" y="5749409"/>
            <a:ext cx="2720553" cy="369332"/>
          </a:xfrm>
          <a:prstGeom prst="rect">
            <a:avLst/>
          </a:prstGeom>
          <a:noFill/>
        </p:spPr>
        <p:txBody>
          <a:bodyPr wrap="none" rtlCol="0">
            <a:spAutoFit/>
          </a:bodyPr>
          <a:lstStyle/>
          <a:p>
            <a:r>
              <a:rPr lang="en-US" dirty="0"/>
              <a:t>Note: Last updated in 2010</a:t>
            </a:r>
          </a:p>
        </p:txBody>
      </p:sp>
    </p:spTree>
    <p:extLst>
      <p:ext uri="{BB962C8B-B14F-4D97-AF65-F5344CB8AC3E}">
        <p14:creationId xmlns:p14="http://schemas.microsoft.com/office/powerpoint/2010/main" val="236773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Table for Big Data in R</a:t>
            </a:r>
          </a:p>
        </p:txBody>
      </p:sp>
      <p:graphicFrame>
        <p:nvGraphicFramePr>
          <p:cNvPr id="4" name="Table 3"/>
          <p:cNvGraphicFramePr>
            <a:graphicFrameLocks noGrp="1"/>
          </p:cNvGraphicFramePr>
          <p:nvPr>
            <p:extLst>
              <p:ext uri="{D42A27DB-BD31-4B8C-83A1-F6EECF244321}">
                <p14:modId xmlns:p14="http://schemas.microsoft.com/office/powerpoint/2010/main" val="4167486939"/>
              </p:ext>
            </p:extLst>
          </p:nvPr>
        </p:nvGraphicFramePr>
        <p:xfrm>
          <a:off x="1828800" y="2438400"/>
          <a:ext cx="8610600" cy="1828800"/>
        </p:xfrm>
        <a:graphic>
          <a:graphicData uri="http://schemas.openxmlformats.org/drawingml/2006/table">
            <a:tbl>
              <a:tblPr firstRow="1" bandRow="1">
                <a:tableStyleId>{5C22544A-7EE6-4342-B048-85BDC9FD1C3A}</a:tableStyleId>
              </a:tblPr>
              <a:tblGrid>
                <a:gridCol w="21336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3581400">
                  <a:extLst>
                    <a:ext uri="{9D8B030D-6E8A-4147-A177-3AD203B41FA5}">
                      <a16:colId xmlns:a16="http://schemas.microsoft.com/office/drawing/2014/main" val="20002"/>
                    </a:ext>
                  </a:extLst>
                </a:gridCol>
              </a:tblGrid>
              <a:tr h="370840">
                <a:tc>
                  <a:txBody>
                    <a:bodyPr/>
                    <a:lstStyle/>
                    <a:p>
                      <a:r>
                        <a:rPr lang="en-US" sz="2400" dirty="0"/>
                        <a:t>Class</a:t>
                      </a:r>
                    </a:p>
                  </a:txBody>
                  <a:tcPr/>
                </a:tc>
                <a:tc>
                  <a:txBody>
                    <a:bodyPr/>
                    <a:lstStyle/>
                    <a:p>
                      <a:r>
                        <a:rPr lang="en-US" sz="2400" dirty="0"/>
                        <a:t>Rows</a:t>
                      </a:r>
                    </a:p>
                  </a:txBody>
                  <a:tcPr/>
                </a:tc>
                <a:tc>
                  <a:txBody>
                    <a:bodyPr/>
                    <a:lstStyle/>
                    <a:p>
                      <a:r>
                        <a:rPr lang="en-US" sz="2400" dirty="0"/>
                        <a:t>Manage with</a:t>
                      </a:r>
                    </a:p>
                  </a:txBody>
                  <a:tcPr/>
                </a:tc>
                <a:extLst>
                  <a:ext uri="{0D108BD9-81ED-4DB2-BD59-A6C34878D82A}">
                    <a16:rowId xmlns:a16="http://schemas.microsoft.com/office/drawing/2014/main" val="10000"/>
                  </a:ext>
                </a:extLst>
              </a:tr>
              <a:tr h="370840">
                <a:tc>
                  <a:txBody>
                    <a:bodyPr/>
                    <a:lstStyle/>
                    <a:p>
                      <a:r>
                        <a:rPr lang="en-US" sz="2400" dirty="0"/>
                        <a:t>Small</a:t>
                      </a:r>
                    </a:p>
                  </a:txBody>
                  <a:tcPr/>
                </a:tc>
                <a:tc>
                  <a:txBody>
                    <a:bodyPr/>
                    <a:lstStyle/>
                    <a:p>
                      <a:r>
                        <a:rPr lang="en-US" sz="2400" dirty="0"/>
                        <a:t>Less</a:t>
                      </a:r>
                      <a:r>
                        <a:rPr lang="en-US" sz="2400" baseline="0" dirty="0"/>
                        <a:t> than</a:t>
                      </a:r>
                      <a:r>
                        <a:rPr lang="en-US" sz="2400" dirty="0"/>
                        <a:t> 1</a:t>
                      </a:r>
                      <a:r>
                        <a:rPr lang="en-US" sz="2400" baseline="0" dirty="0"/>
                        <a:t> million</a:t>
                      </a:r>
                      <a:endParaRPr lang="en-US" sz="2400" dirty="0"/>
                    </a:p>
                  </a:txBody>
                  <a:tcPr/>
                </a:tc>
                <a:tc>
                  <a:txBody>
                    <a:bodyPr/>
                    <a:lstStyle/>
                    <a:p>
                      <a:r>
                        <a:rPr lang="en-US" sz="2400" dirty="0"/>
                        <a:t>R on</a:t>
                      </a:r>
                      <a:r>
                        <a:rPr lang="en-US" sz="2400" baseline="0" dirty="0"/>
                        <a:t> desktop computer</a:t>
                      </a:r>
                      <a:endParaRPr lang="en-US" sz="2400" dirty="0"/>
                    </a:p>
                  </a:txBody>
                  <a:tcPr/>
                </a:tc>
                <a:extLst>
                  <a:ext uri="{0D108BD9-81ED-4DB2-BD59-A6C34878D82A}">
                    <a16:rowId xmlns:a16="http://schemas.microsoft.com/office/drawing/2014/main" val="10001"/>
                  </a:ext>
                </a:extLst>
              </a:tr>
              <a:tr h="370840">
                <a:tc>
                  <a:txBody>
                    <a:bodyPr/>
                    <a:lstStyle/>
                    <a:p>
                      <a:r>
                        <a:rPr lang="en-US" sz="2400" dirty="0"/>
                        <a:t>Medium</a:t>
                      </a:r>
                    </a:p>
                  </a:txBody>
                  <a:tcPr/>
                </a:tc>
                <a:tc>
                  <a:txBody>
                    <a:bodyPr/>
                    <a:lstStyle/>
                    <a:p>
                      <a:r>
                        <a:rPr lang="en-US" sz="2400" dirty="0"/>
                        <a:t>1 million</a:t>
                      </a:r>
                      <a:r>
                        <a:rPr lang="en-US" sz="2400" baseline="0" dirty="0"/>
                        <a:t>  to 1 billion</a:t>
                      </a:r>
                      <a:endParaRPr lang="en-US" sz="2400" dirty="0"/>
                    </a:p>
                  </a:txBody>
                  <a:tcPr/>
                </a:tc>
                <a:tc>
                  <a:txBody>
                    <a:bodyPr/>
                    <a:lstStyle/>
                    <a:p>
                      <a:r>
                        <a:rPr lang="en-US" sz="2400" dirty="0"/>
                        <a:t>R with 3</a:t>
                      </a:r>
                      <a:r>
                        <a:rPr lang="en-US" sz="2400" baseline="30000" dirty="0"/>
                        <a:t>rd</a:t>
                      </a:r>
                      <a:r>
                        <a:rPr lang="en-US" sz="2400" dirty="0"/>
                        <a:t> party support</a:t>
                      </a:r>
                    </a:p>
                  </a:txBody>
                  <a:tcPr/>
                </a:tc>
                <a:extLst>
                  <a:ext uri="{0D108BD9-81ED-4DB2-BD59-A6C34878D82A}">
                    <a16:rowId xmlns:a16="http://schemas.microsoft.com/office/drawing/2014/main" val="10002"/>
                  </a:ext>
                </a:extLst>
              </a:tr>
              <a:tr h="370840">
                <a:tc>
                  <a:txBody>
                    <a:bodyPr/>
                    <a:lstStyle/>
                    <a:p>
                      <a:r>
                        <a:rPr lang="en-US" sz="2400" dirty="0"/>
                        <a:t>Big</a:t>
                      </a:r>
                    </a:p>
                  </a:txBody>
                  <a:tcPr/>
                </a:tc>
                <a:tc>
                  <a:txBody>
                    <a:bodyPr/>
                    <a:lstStyle/>
                    <a:p>
                      <a:r>
                        <a:rPr lang="en-US" sz="2400" dirty="0"/>
                        <a:t>More than</a:t>
                      </a:r>
                      <a:r>
                        <a:rPr lang="en-US" sz="2400" baseline="0" dirty="0"/>
                        <a:t> 1 billion</a:t>
                      </a:r>
                      <a:endParaRPr lang="en-US" sz="2400" dirty="0"/>
                    </a:p>
                  </a:txBody>
                  <a:tcPr/>
                </a:tc>
                <a:tc>
                  <a:txBody>
                    <a:bodyPr/>
                    <a:lstStyle/>
                    <a:p>
                      <a:r>
                        <a:rPr lang="en-US" sz="2400" dirty="0"/>
                        <a:t>R with big data support</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4113534" y="5791200"/>
            <a:ext cx="4626972" cy="369332"/>
          </a:xfrm>
          <a:prstGeom prst="rect">
            <a:avLst/>
          </a:prstGeom>
        </p:spPr>
        <p:txBody>
          <a:bodyPr wrap="none">
            <a:spAutoFit/>
          </a:bodyPr>
          <a:lstStyle/>
          <a:p>
            <a:r>
              <a:rPr lang="en-US" dirty="0">
                <a:solidFill>
                  <a:schemeClr val="bg1">
                    <a:lumMod val="50000"/>
                  </a:schemeClr>
                </a:solidFill>
              </a:rPr>
              <a:t>Source: Jan </a:t>
            </a:r>
            <a:r>
              <a:rPr lang="en-US" dirty="0" err="1">
                <a:solidFill>
                  <a:schemeClr val="bg1">
                    <a:lumMod val="50000"/>
                  </a:schemeClr>
                </a:solidFill>
              </a:rPr>
              <a:t>Wijffels</a:t>
            </a:r>
            <a:r>
              <a:rPr lang="en-US" dirty="0">
                <a:solidFill>
                  <a:schemeClr val="bg1">
                    <a:lumMod val="50000"/>
                  </a:schemeClr>
                </a:solidFill>
              </a:rPr>
              <a:t> at </a:t>
            </a:r>
            <a:r>
              <a:rPr lang="en-US" dirty="0" err="1">
                <a:solidFill>
                  <a:schemeClr val="bg1">
                    <a:lumMod val="50000"/>
                  </a:schemeClr>
                </a:solidFill>
              </a:rPr>
              <a:t>useR</a:t>
            </a:r>
            <a:r>
              <a:rPr lang="en-US" dirty="0">
                <a:solidFill>
                  <a:schemeClr val="bg1">
                    <a:lumMod val="50000"/>
                  </a:schemeClr>
                </a:solidFill>
              </a:rPr>
              <a:t>!-Conference (2013)</a:t>
            </a:r>
          </a:p>
        </p:txBody>
      </p:sp>
    </p:spTree>
    <p:extLst>
      <p:ext uri="{BB962C8B-B14F-4D97-AF65-F5344CB8AC3E}">
        <p14:creationId xmlns:p14="http://schemas.microsoft.com/office/powerpoint/2010/main" val="7732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2430463"/>
            <a:ext cx="10515600" cy="1997075"/>
          </a:xfrm>
        </p:spPr>
        <p:txBody>
          <a:bodyPr>
            <a:normAutofit/>
          </a:bodyPr>
          <a:lstStyle/>
          <a:p>
            <a:pPr algn="ctr"/>
            <a:r>
              <a:rPr lang="en-US" dirty="0"/>
              <a:t>If you don’t have a big data problem,</a:t>
            </a:r>
            <a:br>
              <a:rPr lang="en-US" dirty="0"/>
            </a:br>
            <a:r>
              <a:rPr lang="en-US" dirty="0"/>
              <a:t>but you think you have a big data problem,</a:t>
            </a:r>
            <a:br>
              <a:rPr lang="en-US" dirty="0"/>
            </a:br>
            <a:r>
              <a:rPr lang="en-US" dirty="0"/>
              <a:t>then you’ve just created a big data problem!</a:t>
            </a:r>
          </a:p>
        </p:txBody>
      </p:sp>
    </p:spTree>
    <p:extLst>
      <p:ext uri="{BB962C8B-B14F-4D97-AF65-F5344CB8AC3E}">
        <p14:creationId xmlns:p14="http://schemas.microsoft.com/office/powerpoint/2010/main" val="330964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to Handle Big Data in R</a:t>
            </a:r>
          </a:p>
        </p:txBody>
      </p:sp>
      <p:sp>
        <p:nvSpPr>
          <p:cNvPr id="4" name="Content Placeholder 3"/>
          <p:cNvSpPr>
            <a:spLocks noGrp="1"/>
          </p:cNvSpPr>
          <p:nvPr>
            <p:ph sz="half" idx="1"/>
          </p:nvPr>
        </p:nvSpPr>
        <p:spPr/>
        <p:txBody>
          <a:bodyPr/>
          <a:lstStyle/>
          <a:p>
            <a:r>
              <a:rPr lang="en-US" dirty="0"/>
              <a:t>Sampling</a:t>
            </a:r>
          </a:p>
          <a:p>
            <a:r>
              <a:rPr lang="en-US" dirty="0"/>
              <a:t>Microsoft R Open</a:t>
            </a:r>
          </a:p>
          <a:p>
            <a:r>
              <a:rPr lang="en-US" dirty="0"/>
              <a:t>3</a:t>
            </a:r>
            <a:r>
              <a:rPr lang="en-US" baseline="30000" dirty="0"/>
              <a:t>rd</a:t>
            </a:r>
            <a:r>
              <a:rPr lang="en-US" dirty="0"/>
              <a:t>-party medium data packages</a:t>
            </a:r>
          </a:p>
          <a:p>
            <a:r>
              <a:rPr lang="en-US" dirty="0"/>
              <a:t>3</a:t>
            </a:r>
            <a:r>
              <a:rPr lang="en-US" baseline="30000" dirty="0"/>
              <a:t>rd</a:t>
            </a:r>
            <a:r>
              <a:rPr lang="en-US" dirty="0"/>
              <a:t>-party big data packages</a:t>
            </a:r>
          </a:p>
          <a:p>
            <a:r>
              <a:rPr lang="en-US" dirty="0"/>
              <a:t>Microsoft R Server</a:t>
            </a:r>
          </a:p>
          <a:p>
            <a:endParaRPr lang="en-US" dirty="0"/>
          </a:p>
        </p:txBody>
      </p:sp>
      <p:sp>
        <p:nvSpPr>
          <p:cNvPr id="10" name="Content Placeholder 9"/>
          <p:cNvSpPr>
            <a:spLocks noGrp="1"/>
          </p:cNvSpPr>
          <p:nvPr>
            <p:ph sz="half" idx="2"/>
          </p:nvPr>
        </p:nvSpPr>
        <p:spPr/>
        <p:txBody>
          <a:bodyPr/>
          <a:lstStyle/>
          <a:p>
            <a:endParaRPr lang="en-US"/>
          </a:p>
        </p:txBody>
      </p:sp>
    </p:spTree>
    <p:extLst>
      <p:ext uri="{BB962C8B-B14F-4D97-AF65-F5344CB8AC3E}">
        <p14:creationId xmlns:p14="http://schemas.microsoft.com/office/powerpoint/2010/main" val="2214522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3" name="Content Placeholder 2"/>
          <p:cNvSpPr>
            <a:spLocks noGrp="1"/>
          </p:cNvSpPr>
          <p:nvPr>
            <p:ph sz="half" idx="1"/>
          </p:nvPr>
        </p:nvSpPr>
        <p:spPr/>
        <p:txBody>
          <a:bodyPr/>
          <a:lstStyle/>
          <a:p>
            <a:r>
              <a:rPr lang="en-US" dirty="0"/>
              <a:t>Randomly selected</a:t>
            </a:r>
          </a:p>
          <a:p>
            <a:r>
              <a:rPr lang="en-US" dirty="0"/>
              <a:t>Subset of original data</a:t>
            </a:r>
          </a:p>
          <a:p>
            <a:r>
              <a:rPr lang="en-US" dirty="0"/>
              <a:t>Low-cost solution</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324387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Open</a:t>
            </a:r>
          </a:p>
        </p:txBody>
      </p:sp>
      <p:sp>
        <p:nvSpPr>
          <p:cNvPr id="3" name="Content Placeholder 2"/>
          <p:cNvSpPr>
            <a:spLocks noGrp="1"/>
          </p:cNvSpPr>
          <p:nvPr>
            <p:ph sz="half" idx="1"/>
          </p:nvPr>
        </p:nvSpPr>
        <p:spPr/>
        <p:txBody>
          <a:bodyPr/>
          <a:lstStyle/>
          <a:p>
            <a:r>
              <a:rPr lang="en-US" dirty="0"/>
              <a:t>Enhance 64-bit R distribution</a:t>
            </a:r>
          </a:p>
          <a:p>
            <a:r>
              <a:rPr lang="en-US" dirty="0"/>
              <a:t>Multithreaded performance</a:t>
            </a:r>
          </a:p>
          <a:p>
            <a:r>
              <a:rPr lang="en-US" dirty="0"/>
              <a:t>Only helps with CPU constraint</a:t>
            </a:r>
          </a:p>
          <a:p>
            <a:r>
              <a:rPr lang="en-US" dirty="0"/>
              <a:t>Package repository snapshots</a:t>
            </a:r>
          </a:p>
        </p:txBody>
      </p:sp>
      <p:pic>
        <p:nvPicPr>
          <p:cNvPr id="22532" name="Picture 4" descr="https://lh4.googleusercontent.com/proxy/84zepYeC4R9DWAs80qvLVbVGssrqLBWujI1Kgw7qsjaJImg1JrROb0CwaZBjQoAKVdPphC62lBJ4Y8xa23FREMPlPU4RG8SevkgatxXzMNIUait3NaD6tq4=w5000-h5000"/>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62800" y="1825625"/>
            <a:ext cx="3810000" cy="32112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774369" y="5992297"/>
            <a:ext cx="2586862" cy="369332"/>
          </a:xfrm>
          <a:prstGeom prst="rect">
            <a:avLst/>
          </a:prstGeom>
        </p:spPr>
        <p:txBody>
          <a:bodyPr wrap="none">
            <a:spAutoFit/>
          </a:bodyPr>
          <a:lstStyle/>
          <a:p>
            <a:r>
              <a:rPr lang="en-US" dirty="0">
                <a:solidFill>
                  <a:schemeClr val="bg1">
                    <a:lumMod val="50000"/>
                  </a:schemeClr>
                </a:solidFill>
              </a:rPr>
              <a:t>Source: Microsoft R Open</a:t>
            </a:r>
          </a:p>
        </p:txBody>
      </p:sp>
    </p:spTree>
    <p:extLst>
      <p:ext uri="{BB962C8B-B14F-4D97-AF65-F5344CB8AC3E}">
        <p14:creationId xmlns:p14="http://schemas.microsoft.com/office/powerpoint/2010/main" val="1595565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R Open Performance</a:t>
            </a:r>
          </a:p>
        </p:txBody>
      </p:sp>
      <p:pic>
        <p:nvPicPr>
          <p:cNvPr id="6" name="Picture 2" descr="Elapsed Time (Chart)"/>
          <p:cNvPicPr>
            <a:picLocks noChangeAspect="1" noChangeArrowheads="1"/>
          </p:cNvPicPr>
          <p:nvPr/>
        </p:nvPicPr>
        <p:blipFill rotWithShape="1">
          <a:blip r:embed="rId3">
            <a:extLst>
              <a:ext uri="{28A0092B-C50C-407E-A947-70E740481C1C}">
                <a14:useLocalDpi xmlns:a14="http://schemas.microsoft.com/office/drawing/2010/main" val="0"/>
              </a:ext>
            </a:extLst>
          </a:blip>
          <a:srcRect t="50858"/>
          <a:stretch/>
        </p:blipFill>
        <p:spPr bwMode="auto">
          <a:xfrm>
            <a:off x="1576912" y="1524000"/>
            <a:ext cx="9038175" cy="48136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943099" y="6375712"/>
            <a:ext cx="8305799" cy="276999"/>
          </a:xfrm>
          <a:prstGeom prst="rect">
            <a:avLst/>
          </a:prstGeom>
        </p:spPr>
        <p:txBody>
          <a:bodyPr wrap="square">
            <a:spAutoFit/>
          </a:bodyPr>
          <a:lstStyle/>
          <a:p>
            <a:pPr algn="ctr"/>
            <a:r>
              <a:rPr lang="en-US" sz="1200" dirty="0">
                <a:solidFill>
                  <a:schemeClr val="bg1">
                    <a:lumMod val="50000"/>
                  </a:schemeClr>
                </a:solidFill>
              </a:rPr>
              <a:t>Source: https://mran.microsoft.com/documents/rro/multithread/#mt-bench</a:t>
            </a:r>
          </a:p>
        </p:txBody>
      </p:sp>
    </p:spTree>
    <p:extLst>
      <p:ext uri="{BB962C8B-B14F-4D97-AF65-F5344CB8AC3E}">
        <p14:creationId xmlns:p14="http://schemas.microsoft.com/office/powerpoint/2010/main" val="3863514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a:t>
            </a:r>
          </a:p>
        </p:txBody>
      </p:sp>
      <p:sp>
        <p:nvSpPr>
          <p:cNvPr id="3" name="Content Placeholder 2"/>
          <p:cNvSpPr>
            <a:spLocks noGrp="1"/>
          </p:cNvSpPr>
          <p:nvPr>
            <p:ph sz="half" idx="1"/>
          </p:nvPr>
        </p:nvSpPr>
        <p:spPr/>
        <p:txBody>
          <a:bodyPr/>
          <a:lstStyle/>
          <a:p>
            <a:r>
              <a:rPr lang="en-US" dirty="0"/>
              <a:t>Time table</a:t>
            </a:r>
          </a:p>
          <a:p>
            <a:pPr lvl="1"/>
            <a:r>
              <a:rPr lang="en-US" dirty="0"/>
              <a:t>8 Lectures (10 min)</a:t>
            </a:r>
          </a:p>
          <a:p>
            <a:pPr lvl="1"/>
            <a:r>
              <a:rPr lang="en-US" dirty="0"/>
              <a:t>8 Demos (5 min)</a:t>
            </a:r>
          </a:p>
          <a:p>
            <a:pPr lvl="1"/>
            <a:r>
              <a:rPr lang="en-US" dirty="0"/>
              <a:t>8 Labs (15 min)</a:t>
            </a:r>
          </a:p>
          <a:p>
            <a:pPr lvl="1"/>
            <a:r>
              <a:rPr lang="en-US" dirty="0"/>
              <a:t>Break in the middle</a:t>
            </a:r>
          </a:p>
          <a:p>
            <a:r>
              <a:rPr lang="en-US" dirty="0"/>
              <a:t>Pairing for labs is optional</a:t>
            </a:r>
          </a:p>
          <a:p>
            <a:r>
              <a:rPr lang="en-US" dirty="0"/>
              <a:t>Ask questions if needed</a:t>
            </a:r>
          </a:p>
          <a:p>
            <a:r>
              <a:rPr lang="en-US" dirty="0"/>
              <a:t>Come and go as needed</a:t>
            </a:r>
          </a:p>
          <a:p>
            <a:r>
              <a:rPr lang="en-US" dirty="0"/>
              <a:t>Feedback forms at the end</a:t>
            </a:r>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46190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baseline="30000" dirty="0"/>
              <a:t>rd</a:t>
            </a:r>
            <a:r>
              <a:rPr lang="en-US" dirty="0"/>
              <a:t>-Party Extension Packages</a:t>
            </a:r>
          </a:p>
        </p:txBody>
      </p:sp>
      <p:sp>
        <p:nvSpPr>
          <p:cNvPr id="3" name="Content Placeholder 2"/>
          <p:cNvSpPr>
            <a:spLocks noGrp="1"/>
          </p:cNvSpPr>
          <p:nvPr>
            <p:ph sz="half" idx="1"/>
          </p:nvPr>
        </p:nvSpPr>
        <p:spPr/>
        <p:txBody>
          <a:bodyPr/>
          <a:lstStyle/>
          <a:p>
            <a:r>
              <a:rPr lang="en-US" dirty="0"/>
              <a:t>Big Memory</a:t>
            </a:r>
          </a:p>
          <a:p>
            <a:r>
              <a:rPr lang="en-US" dirty="0" err="1"/>
              <a:t>ff</a:t>
            </a:r>
            <a:endParaRPr lang="en-US" dirty="0"/>
          </a:p>
        </p:txBody>
      </p:sp>
      <p:sp>
        <p:nvSpPr>
          <p:cNvPr id="4" name="Content Placeholder 3"/>
          <p:cNvSpPr>
            <a:spLocks noGrp="1"/>
          </p:cNvSpPr>
          <p:nvPr>
            <p:ph sz="half" idx="2"/>
          </p:nvPr>
        </p:nvSpPr>
        <p:spPr/>
        <p:txBody>
          <a:bodyPr/>
          <a:lstStyle/>
          <a:p>
            <a:endParaRPr lang="en-US"/>
          </a:p>
        </p:txBody>
      </p:sp>
    </p:spTree>
    <p:extLst>
      <p:ext uri="{BB962C8B-B14F-4D97-AF65-F5344CB8AC3E}">
        <p14:creationId xmlns:p14="http://schemas.microsoft.com/office/powerpoint/2010/main" val="16946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a:t>
            </a:r>
            <a:r>
              <a:rPr lang="en-US" baseline="30000" dirty="0"/>
              <a:t>rd</a:t>
            </a:r>
            <a:r>
              <a:rPr lang="en-US" dirty="0"/>
              <a:t>-Party Extension Packages</a:t>
            </a:r>
          </a:p>
        </p:txBody>
      </p:sp>
      <p:sp>
        <p:nvSpPr>
          <p:cNvPr id="3" name="Content Placeholder 2"/>
          <p:cNvSpPr>
            <a:spLocks noGrp="1"/>
          </p:cNvSpPr>
          <p:nvPr>
            <p:ph sz="half" idx="1"/>
          </p:nvPr>
        </p:nvSpPr>
        <p:spPr/>
        <p:txBody>
          <a:bodyPr/>
          <a:lstStyle/>
          <a:p>
            <a:r>
              <a:rPr lang="en-US" dirty="0" err="1"/>
              <a:t>pbdR</a:t>
            </a:r>
            <a:endParaRPr lang="en-US" dirty="0"/>
          </a:p>
          <a:p>
            <a:r>
              <a:rPr lang="en-US" dirty="0" err="1"/>
              <a:t>Rhipe</a:t>
            </a:r>
            <a:r>
              <a:rPr lang="en-US" dirty="0"/>
              <a:t> </a:t>
            </a:r>
          </a:p>
          <a:p>
            <a:r>
              <a:rPr lang="en-US" dirty="0" err="1"/>
              <a:t>Rhive</a:t>
            </a:r>
            <a:endParaRPr lang="en-US" dirty="0"/>
          </a:p>
          <a:p>
            <a:r>
              <a:rPr lang="en-US" dirty="0" err="1"/>
              <a:t>Rhbase</a:t>
            </a:r>
            <a:r>
              <a:rPr lang="en-US" dirty="0"/>
              <a:t> </a:t>
            </a:r>
          </a:p>
          <a:p>
            <a:r>
              <a:rPr lang="en-US" dirty="0" err="1"/>
              <a:t>Rhdfs</a:t>
            </a:r>
            <a:r>
              <a:rPr lang="en-US" dirty="0"/>
              <a:t>,</a:t>
            </a:r>
          </a:p>
          <a:p>
            <a:r>
              <a:rPr lang="en-US" dirty="0" err="1"/>
              <a:t>Rmr</a:t>
            </a:r>
            <a:endParaRPr lang="en-US" dirty="0"/>
          </a:p>
        </p:txBody>
      </p:sp>
      <p:pic>
        <p:nvPicPr>
          <p:cNvPr id="25602" name="Picture 2" descr="https://upload.wikimedia.org/wikipedia/commons/e/e3/Pbd_overview.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001453"/>
            <a:ext cx="5181600" cy="39996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24377" y="6200776"/>
            <a:ext cx="1877245" cy="369332"/>
          </a:xfrm>
          <a:prstGeom prst="rect">
            <a:avLst/>
          </a:prstGeom>
        </p:spPr>
        <p:txBody>
          <a:bodyPr wrap="none">
            <a:spAutoFit/>
          </a:bodyPr>
          <a:lstStyle/>
          <a:p>
            <a:r>
              <a:rPr lang="en-US" dirty="0">
                <a:solidFill>
                  <a:schemeClr val="bg1">
                    <a:lumMod val="50000"/>
                  </a:schemeClr>
                </a:solidFill>
              </a:rPr>
              <a:t>Source: Wikipedia</a:t>
            </a:r>
          </a:p>
        </p:txBody>
      </p:sp>
    </p:spTree>
    <p:extLst>
      <p:ext uri="{BB962C8B-B14F-4D97-AF65-F5344CB8AC3E}">
        <p14:creationId xmlns:p14="http://schemas.microsoft.com/office/powerpoint/2010/main" val="38215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R Server</a:t>
            </a:r>
          </a:p>
        </p:txBody>
      </p:sp>
      <p:sp>
        <p:nvSpPr>
          <p:cNvPr id="3" name="Content Placeholder 2"/>
          <p:cNvSpPr>
            <a:spLocks noGrp="1"/>
          </p:cNvSpPr>
          <p:nvPr>
            <p:ph sz="half" idx="1"/>
          </p:nvPr>
        </p:nvSpPr>
        <p:spPr/>
        <p:txBody>
          <a:bodyPr/>
          <a:lstStyle/>
          <a:p>
            <a:r>
              <a:rPr lang="en-US" dirty="0"/>
              <a:t>Windows</a:t>
            </a:r>
          </a:p>
          <a:p>
            <a:r>
              <a:rPr lang="en-US" dirty="0"/>
              <a:t>SQL Server 2016</a:t>
            </a:r>
          </a:p>
          <a:p>
            <a:r>
              <a:rPr lang="en-US" dirty="0"/>
              <a:t>SUSE Linux</a:t>
            </a:r>
          </a:p>
          <a:p>
            <a:r>
              <a:rPr lang="en-US" dirty="0" err="1"/>
              <a:t>Redhat</a:t>
            </a:r>
            <a:r>
              <a:rPr lang="en-US" dirty="0"/>
              <a:t> Linux</a:t>
            </a:r>
          </a:p>
          <a:p>
            <a:r>
              <a:rPr lang="en-US" dirty="0"/>
              <a:t>Teradata</a:t>
            </a:r>
          </a:p>
          <a:p>
            <a:r>
              <a:rPr lang="en-US" dirty="0"/>
              <a:t>Hadoop</a:t>
            </a:r>
          </a:p>
          <a:p>
            <a:r>
              <a:rPr lang="en-US" dirty="0"/>
              <a:t>HD Insight</a:t>
            </a:r>
          </a:p>
        </p:txBody>
      </p:sp>
      <p:sp>
        <p:nvSpPr>
          <p:cNvPr id="5" name="Rectangle 4"/>
          <p:cNvSpPr/>
          <p:nvPr/>
        </p:nvSpPr>
        <p:spPr>
          <a:xfrm>
            <a:off x="7878783" y="6176963"/>
            <a:ext cx="1845377" cy="276999"/>
          </a:xfrm>
          <a:prstGeom prst="rect">
            <a:avLst/>
          </a:prstGeom>
        </p:spPr>
        <p:txBody>
          <a:bodyPr wrap="none">
            <a:spAutoFit/>
          </a:bodyPr>
          <a:lstStyle/>
          <a:p>
            <a:r>
              <a:rPr lang="en-US" sz="1200" dirty="0">
                <a:solidFill>
                  <a:schemeClr val="bg1">
                    <a:lumMod val="50000"/>
                  </a:schemeClr>
                </a:solidFill>
              </a:rPr>
              <a:t>Source: Microsoft R Server</a:t>
            </a:r>
          </a:p>
        </p:txBody>
      </p:sp>
      <p:pic>
        <p:nvPicPr>
          <p:cNvPr id="6" name="Content Placeholder 7"/>
          <p:cNvPicPr>
            <a:picLocks noChangeAspect="1"/>
          </p:cNvPicPr>
          <p:nvPr/>
        </p:nvPicPr>
        <p:blipFill>
          <a:blip r:embed="rId3"/>
          <a:stretch>
            <a:fillRect/>
          </a:stretch>
        </p:blipFill>
        <p:spPr>
          <a:xfrm>
            <a:off x="6172200" y="2032894"/>
            <a:ext cx="5181600" cy="3936800"/>
          </a:xfrm>
          <a:prstGeom prst="rect">
            <a:avLst/>
          </a:prstGeom>
        </p:spPr>
      </p:pic>
      <p:sp>
        <p:nvSpPr>
          <p:cNvPr id="7" name="Rectangle 6"/>
          <p:cNvSpPr/>
          <p:nvPr/>
        </p:nvSpPr>
        <p:spPr>
          <a:xfrm>
            <a:off x="7802159" y="1640959"/>
            <a:ext cx="1921680" cy="369332"/>
          </a:xfrm>
          <a:prstGeom prst="rect">
            <a:avLst/>
          </a:prstGeom>
        </p:spPr>
        <p:txBody>
          <a:bodyPr wrap="none">
            <a:spAutoFit/>
          </a:bodyPr>
          <a:lstStyle/>
          <a:p>
            <a:r>
              <a:rPr lang="en-US" dirty="0"/>
              <a:t>Microsoft R Server</a:t>
            </a:r>
          </a:p>
        </p:txBody>
      </p:sp>
    </p:spTree>
    <p:extLst>
      <p:ext uri="{BB962C8B-B14F-4D97-AF65-F5344CB8AC3E}">
        <p14:creationId xmlns:p14="http://schemas.microsoft.com/office/powerpoint/2010/main" val="30327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365126"/>
            <a:ext cx="7886700" cy="6035674"/>
          </a:xfrm>
        </p:spPr>
        <p:txBody>
          <a:bodyPr/>
          <a:lstStyle/>
          <a:p>
            <a:pPr algn="ctr"/>
            <a:r>
              <a:rPr lang="en-US" dirty="0"/>
              <a:t>No Code Demo</a:t>
            </a:r>
            <a:br>
              <a:rPr lang="en-US" dirty="0"/>
            </a:br>
            <a:r>
              <a:rPr lang="en-US" dirty="0"/>
              <a:t>or Lab 6</a:t>
            </a:r>
          </a:p>
        </p:txBody>
      </p:sp>
    </p:spTree>
    <p:extLst>
      <p:ext uri="{BB962C8B-B14F-4D97-AF65-F5344CB8AC3E}">
        <p14:creationId xmlns:p14="http://schemas.microsoft.com/office/powerpoint/2010/main" val="395964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655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Machine Learning?</a:t>
            </a:r>
          </a:p>
        </p:txBody>
      </p:sp>
      <p:sp>
        <p:nvSpPr>
          <p:cNvPr id="6" name="Content Placeholder 5"/>
          <p:cNvSpPr>
            <a:spLocks noGrp="1"/>
          </p:cNvSpPr>
          <p:nvPr>
            <p:ph sz="half" idx="1"/>
          </p:nvPr>
        </p:nvSpPr>
        <p:spPr>
          <a:xfrm>
            <a:off x="838200" y="1825625"/>
            <a:ext cx="5715000" cy="4351338"/>
          </a:xfrm>
        </p:spPr>
        <p:txBody>
          <a:bodyPr/>
          <a:lstStyle/>
          <a:p>
            <a:r>
              <a:rPr lang="en-US" dirty="0"/>
              <a:t>Subtype of artificial intelligence</a:t>
            </a:r>
          </a:p>
          <a:p>
            <a:r>
              <a:rPr lang="en-US" dirty="0"/>
              <a:t>Learning without being programmed</a:t>
            </a:r>
          </a:p>
          <a:p>
            <a:r>
              <a:rPr lang="en-US" dirty="0"/>
              <a:t>Similar to statistical modeling</a:t>
            </a:r>
          </a:p>
          <a:p>
            <a:r>
              <a:rPr lang="en-US" dirty="0"/>
              <a:t>Similar to data mining</a:t>
            </a:r>
          </a:p>
          <a:p>
            <a:endParaRPr lang="en-US" dirty="0"/>
          </a:p>
          <a:p>
            <a:endParaRPr lang="en-US" dirty="0"/>
          </a:p>
        </p:txBody>
      </p:sp>
      <p:pic>
        <p:nvPicPr>
          <p:cNvPr id="20482" name="Picture 2" descr="https://upload.wikimedia.org/wikipedia/en/a/a6/Bender_Rodriguez.pn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924800" y="1825625"/>
            <a:ext cx="2991545"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8775491" y="6311900"/>
            <a:ext cx="1290161" cy="276999"/>
          </a:xfrm>
          <a:prstGeom prst="rect">
            <a:avLst/>
          </a:prstGeom>
          <a:noFill/>
        </p:spPr>
        <p:txBody>
          <a:bodyPr wrap="none" rtlCol="0">
            <a:spAutoFit/>
          </a:bodyPr>
          <a:lstStyle/>
          <a:p>
            <a:r>
              <a:rPr lang="en-US" sz="1200" dirty="0">
                <a:solidFill>
                  <a:schemeClr val="bg1">
                    <a:lumMod val="50000"/>
                  </a:schemeClr>
                </a:solidFill>
              </a:rPr>
              <a:t>Source: Futurama</a:t>
            </a:r>
          </a:p>
        </p:txBody>
      </p:sp>
    </p:spTree>
    <p:extLst>
      <p:ext uri="{BB962C8B-B14F-4D97-AF65-F5344CB8AC3E}">
        <p14:creationId xmlns:p14="http://schemas.microsoft.com/office/powerpoint/2010/main" val="48363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Machine Learning Work?</a:t>
            </a:r>
          </a:p>
        </p:txBody>
      </p:sp>
      <p:sp>
        <p:nvSpPr>
          <p:cNvPr id="3" name="Content Placeholder 2"/>
          <p:cNvSpPr>
            <a:spLocks noGrp="1"/>
          </p:cNvSpPr>
          <p:nvPr>
            <p:ph sz="half" idx="1"/>
          </p:nvPr>
        </p:nvSpPr>
        <p:spPr/>
        <p:txBody>
          <a:bodyPr/>
          <a:lstStyle/>
          <a:p>
            <a:r>
              <a:rPr lang="en-US" dirty="0"/>
              <a:t>Uses statistical models</a:t>
            </a:r>
          </a:p>
          <a:p>
            <a:r>
              <a:rPr lang="en-US" dirty="0"/>
              <a:t>Model’s parameters are trained with algorithm and input data </a:t>
            </a:r>
          </a:p>
          <a:p>
            <a:r>
              <a:rPr lang="en-US" dirty="0"/>
              <a:t>Model is used to predict output</a:t>
            </a:r>
          </a:p>
          <a:p>
            <a:r>
              <a:rPr lang="en-US" dirty="0"/>
              <a:t>Prediction vs. explanation</a:t>
            </a:r>
          </a:p>
          <a:p>
            <a:endParaRPr lang="en-US" dirty="0"/>
          </a:p>
          <a:p>
            <a:endParaRPr lang="en-US" dirty="0"/>
          </a:p>
        </p:txBody>
      </p:sp>
      <p:pic>
        <p:nvPicPr>
          <p:cNvPr id="21506" name="Picture 2" descr="http://65.media.tumblr.com/3be72f7ba2acc5a5d11230af9f5b09c2/tumblr_nw5oe5hpve1r0hzl6o1_1280.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585315" y="1825625"/>
            <a:ext cx="4355370"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17919" y="6311900"/>
            <a:ext cx="1290161" cy="276999"/>
          </a:xfrm>
          <a:prstGeom prst="rect">
            <a:avLst/>
          </a:prstGeom>
          <a:noFill/>
        </p:spPr>
        <p:txBody>
          <a:bodyPr wrap="none" rtlCol="0">
            <a:spAutoFit/>
          </a:bodyPr>
          <a:lstStyle/>
          <a:p>
            <a:r>
              <a:rPr lang="en-US" sz="1200" dirty="0">
                <a:solidFill>
                  <a:schemeClr val="bg1">
                    <a:lumMod val="50000"/>
                  </a:schemeClr>
                </a:solidFill>
              </a:rPr>
              <a:t>Source: Futurama</a:t>
            </a:r>
          </a:p>
        </p:txBody>
      </p:sp>
    </p:spTree>
    <p:extLst>
      <p:ext uri="{BB962C8B-B14F-4D97-AF65-F5344CB8AC3E}">
        <p14:creationId xmlns:p14="http://schemas.microsoft.com/office/powerpoint/2010/main" val="5989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Machine Learning Do?</a:t>
            </a:r>
          </a:p>
        </p:txBody>
      </p:sp>
      <p:sp>
        <p:nvSpPr>
          <p:cNvPr id="3" name="Content Placeholder 2"/>
          <p:cNvSpPr>
            <a:spLocks noGrp="1"/>
          </p:cNvSpPr>
          <p:nvPr>
            <p:ph sz="half" idx="1"/>
          </p:nvPr>
        </p:nvSpPr>
        <p:spPr/>
        <p:txBody>
          <a:bodyPr/>
          <a:lstStyle/>
          <a:p>
            <a:r>
              <a:rPr lang="en-US" dirty="0"/>
              <a:t>Classification</a:t>
            </a:r>
          </a:p>
          <a:p>
            <a:r>
              <a:rPr lang="en-US" dirty="0"/>
              <a:t>Regression</a:t>
            </a:r>
          </a:p>
          <a:p>
            <a:r>
              <a:rPr lang="en-US" dirty="0"/>
              <a:t>Clustering</a:t>
            </a:r>
          </a:p>
          <a:p>
            <a:r>
              <a:rPr lang="en-US" dirty="0"/>
              <a:t>Anomaly detection</a:t>
            </a:r>
          </a:p>
        </p:txBody>
      </p:sp>
      <p:pic>
        <p:nvPicPr>
          <p:cNvPr id="1026" name="Picture 2" descr="http://www.netbrawl.com/uploads/b84704a3724a0a554a56c5bd286b247f.jpg"/>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96100" y="2064544"/>
            <a:ext cx="3733800" cy="387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8117919" y="5938044"/>
            <a:ext cx="1290161" cy="276999"/>
          </a:xfrm>
          <a:prstGeom prst="rect">
            <a:avLst/>
          </a:prstGeom>
          <a:noFill/>
        </p:spPr>
        <p:txBody>
          <a:bodyPr wrap="none" rtlCol="0">
            <a:spAutoFit/>
          </a:bodyPr>
          <a:lstStyle/>
          <a:p>
            <a:r>
              <a:rPr lang="en-US" sz="1200" dirty="0">
                <a:solidFill>
                  <a:schemeClr val="bg1">
                    <a:lumMod val="50000"/>
                  </a:schemeClr>
                </a:solidFill>
              </a:rPr>
              <a:t>Source: Futurama</a:t>
            </a:r>
          </a:p>
        </p:txBody>
      </p:sp>
    </p:spTree>
    <p:extLst>
      <p:ext uri="{BB962C8B-B14F-4D97-AF65-F5344CB8AC3E}">
        <p14:creationId xmlns:p14="http://schemas.microsoft.com/office/powerpoint/2010/main" val="2715199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Machine Learning</a:t>
            </a:r>
          </a:p>
        </p:txBody>
      </p:sp>
      <p:sp>
        <p:nvSpPr>
          <p:cNvPr id="3" name="Content Placeholder 2"/>
          <p:cNvSpPr>
            <a:spLocks noGrp="1"/>
          </p:cNvSpPr>
          <p:nvPr>
            <p:ph sz="half" idx="1"/>
          </p:nvPr>
        </p:nvSpPr>
        <p:spPr/>
        <p:txBody>
          <a:bodyPr/>
          <a:lstStyle/>
          <a:p>
            <a:r>
              <a:rPr lang="en-US" dirty="0"/>
              <a:t>Supervised</a:t>
            </a:r>
          </a:p>
          <a:p>
            <a:r>
              <a:rPr lang="en-US" dirty="0"/>
              <a:t>Unsupervised</a:t>
            </a:r>
          </a:p>
          <a:p>
            <a:r>
              <a:rPr lang="en-US" dirty="0"/>
              <a:t>Reinforcement</a:t>
            </a:r>
          </a:p>
        </p:txBody>
      </p:sp>
      <p:pic>
        <p:nvPicPr>
          <p:cNvPr id="2050" name="Picture 2" descr="http://vignette4.wikia.nocookie.net/legendsofthemultiuniverse/images/0/08/Bender-futurama-9060-400x250.jpg/revision/latest?cb=2012062104261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019800" y="1690688"/>
            <a:ext cx="524256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997570" y="4967288"/>
            <a:ext cx="1290161" cy="276999"/>
          </a:xfrm>
          <a:prstGeom prst="rect">
            <a:avLst/>
          </a:prstGeom>
          <a:noFill/>
        </p:spPr>
        <p:txBody>
          <a:bodyPr wrap="none" rtlCol="0">
            <a:spAutoFit/>
          </a:bodyPr>
          <a:lstStyle/>
          <a:p>
            <a:r>
              <a:rPr lang="en-US" sz="1200" dirty="0">
                <a:solidFill>
                  <a:schemeClr val="bg1">
                    <a:lumMod val="50000"/>
                  </a:schemeClr>
                </a:solidFill>
              </a:rPr>
              <a:t>Source: Futurama</a:t>
            </a:r>
          </a:p>
        </p:txBody>
      </p:sp>
    </p:spTree>
    <p:extLst>
      <p:ext uri="{BB962C8B-B14F-4D97-AF65-F5344CB8AC3E}">
        <p14:creationId xmlns:p14="http://schemas.microsoft.com/office/powerpoint/2010/main" val="740243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ML Algorithms</a:t>
            </a:r>
          </a:p>
        </p:txBody>
      </p:sp>
      <p:sp>
        <p:nvSpPr>
          <p:cNvPr id="3" name="Content Placeholder 2"/>
          <p:cNvSpPr>
            <a:spLocks noGrp="1"/>
          </p:cNvSpPr>
          <p:nvPr>
            <p:ph sz="half" idx="1"/>
          </p:nvPr>
        </p:nvSpPr>
        <p:spPr/>
        <p:txBody>
          <a:bodyPr/>
          <a:lstStyle/>
          <a:p>
            <a:r>
              <a:rPr lang="en-US" dirty="0"/>
              <a:t>Decision Trees</a:t>
            </a:r>
          </a:p>
          <a:p>
            <a:r>
              <a:rPr lang="en-US" dirty="0"/>
              <a:t>Naïve Bayes Classifier</a:t>
            </a:r>
          </a:p>
          <a:p>
            <a:r>
              <a:rPr lang="en-US" dirty="0"/>
              <a:t>Linear Regression</a:t>
            </a:r>
          </a:p>
          <a:p>
            <a:r>
              <a:rPr lang="en-US" dirty="0"/>
              <a:t>Logistic Regression</a:t>
            </a:r>
          </a:p>
          <a:p>
            <a:r>
              <a:rPr lang="en-US" dirty="0"/>
              <a:t>Support Vector Machines</a:t>
            </a:r>
          </a:p>
          <a:p>
            <a:r>
              <a:rPr lang="en-US" dirty="0"/>
              <a:t>Neural Networks</a:t>
            </a:r>
          </a:p>
          <a:p>
            <a:r>
              <a:rPr lang="en-US" dirty="0"/>
              <a:t>K-Means Clustering</a:t>
            </a:r>
          </a:p>
          <a:p>
            <a:r>
              <a:rPr lang="en-US" dirty="0"/>
              <a:t>Ensemble Learning</a:t>
            </a:r>
          </a:p>
          <a:p>
            <a:endParaRPr lang="en-US" dirty="0"/>
          </a:p>
        </p:txBody>
      </p:sp>
      <p:pic>
        <p:nvPicPr>
          <p:cNvPr id="3074" name="Picture 2" descr="http://vignette2.wikia.nocookie.net/en.futurama/images/9/9d/617-Benders.jpg/revision/latest?cb=20110624195214"/>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r="26471"/>
          <a:stretch/>
        </p:blipFill>
        <p:spPr bwMode="auto">
          <a:xfrm>
            <a:off x="6172200" y="1825624"/>
            <a:ext cx="5183758" cy="39655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18998" y="5798269"/>
            <a:ext cx="1290161" cy="276999"/>
          </a:xfrm>
          <a:prstGeom prst="rect">
            <a:avLst/>
          </a:prstGeom>
          <a:noFill/>
        </p:spPr>
        <p:txBody>
          <a:bodyPr wrap="none" rtlCol="0">
            <a:spAutoFit/>
          </a:bodyPr>
          <a:lstStyle/>
          <a:p>
            <a:r>
              <a:rPr lang="en-US" sz="1200" dirty="0">
                <a:solidFill>
                  <a:schemeClr val="bg1">
                    <a:lumMod val="50000"/>
                  </a:schemeClr>
                </a:solidFill>
              </a:rPr>
              <a:t>Source: Futurama</a:t>
            </a:r>
          </a:p>
        </p:txBody>
      </p:sp>
    </p:spTree>
    <p:extLst>
      <p:ext uri="{BB962C8B-B14F-4D97-AF65-F5344CB8AC3E}">
        <p14:creationId xmlns:p14="http://schemas.microsoft.com/office/powerpoint/2010/main" val="275368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48450</TotalTime>
  <Words>12743</Words>
  <Application>Microsoft Office PowerPoint</Application>
  <PresentationFormat>Widescreen</PresentationFormat>
  <Paragraphs>1972</Paragraphs>
  <Slides>122</Slides>
  <Notes>120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122</vt:i4>
      </vt:variant>
    </vt:vector>
  </HeadingPairs>
  <TitlesOfParts>
    <vt:vector size="135" baseType="lpstr">
      <vt:lpstr>Arial</vt:lpstr>
      <vt:lpstr>Blackadder ITC</vt:lpstr>
      <vt:lpstr>Broadway</vt:lpstr>
      <vt:lpstr>Calibri</vt:lpstr>
      <vt:lpstr>Calibri Light</vt:lpstr>
      <vt:lpstr>Comic Sans MS</vt:lpstr>
      <vt:lpstr>Edwardian Script ITC</vt:lpstr>
      <vt:lpstr>Goudy Stout</vt:lpstr>
      <vt:lpstr>Imprint MT Shadow</vt:lpstr>
      <vt:lpstr>OCR A Extended</vt:lpstr>
      <vt:lpstr>Times New Roman</vt:lpstr>
      <vt:lpstr>Wingdings</vt:lpstr>
      <vt:lpstr>1_Office Theme</vt:lpstr>
      <vt:lpstr>Practical Data Science with R</vt:lpstr>
      <vt:lpstr>Motivation</vt:lpstr>
      <vt:lpstr>PowerPoint Presentation</vt:lpstr>
      <vt:lpstr>A Flood of Data is Coming...</vt:lpstr>
      <vt:lpstr>Overview</vt:lpstr>
      <vt:lpstr>How Does This Apply to Me?</vt:lpstr>
      <vt:lpstr>About Me</vt:lpstr>
      <vt:lpstr>About You</vt:lpstr>
      <vt:lpstr>Logistics</vt:lpstr>
      <vt:lpstr>Workshop URL</vt:lpstr>
      <vt:lpstr>Introduction to Data Science</vt:lpstr>
      <vt:lpstr>What is Data Science</vt:lpstr>
      <vt:lpstr>PowerPoint Presentation</vt:lpstr>
      <vt:lpstr>What is a Data Scientist?</vt:lpstr>
      <vt:lpstr>PowerPoint Presentation</vt:lpstr>
      <vt:lpstr>The Data Science Toolkit</vt:lpstr>
      <vt:lpstr>PowerPoint Presentation</vt:lpstr>
      <vt:lpstr>PowerPoint Presentation</vt:lpstr>
      <vt:lpstr>PowerPoint Presentation</vt:lpstr>
      <vt:lpstr>Why is Data Science Important?</vt:lpstr>
      <vt:lpstr>The Data Science Process</vt:lpstr>
      <vt:lpstr>The Data Science Process</vt:lpstr>
      <vt:lpstr>Introduction to R</vt:lpstr>
      <vt:lpstr>What is R?</vt:lpstr>
      <vt:lpstr>What is R?</vt:lpstr>
      <vt:lpstr>PowerPoint Presentation</vt:lpstr>
      <vt:lpstr>PowerPoint Presentation</vt:lpstr>
      <vt:lpstr>PowerPoint Presentation</vt:lpstr>
      <vt:lpstr>PowerPoint Presentation</vt:lpstr>
      <vt:lpstr>PowerPoint Presentation</vt:lpstr>
      <vt:lpstr>PowerPoint Presentation</vt:lpstr>
      <vt:lpstr>Code Demo</vt:lpstr>
      <vt:lpstr>Lab 1 R Programming Basics</vt:lpstr>
      <vt:lpstr>Transforming Data</vt:lpstr>
      <vt:lpstr>Data Munging</vt:lpstr>
      <vt:lpstr>Data Munging Tasks</vt:lpstr>
      <vt:lpstr>Loading Data in R</vt:lpstr>
      <vt:lpstr>Cleaning Data</vt:lpstr>
      <vt:lpstr>PowerPoint Presentation</vt:lpstr>
      <vt:lpstr>PowerPoint Presentation</vt:lpstr>
      <vt:lpstr>PowerPoint Presentation</vt:lpstr>
      <vt:lpstr>Code Demo</vt:lpstr>
      <vt:lpstr>Lab 2 Transforming Data</vt:lpstr>
      <vt:lpstr>PowerPoint Presentation</vt:lpstr>
      <vt:lpstr>Descriptive Statistics</vt:lpstr>
      <vt:lpstr>Descriptive Statistics</vt:lpstr>
      <vt:lpstr>Statistical Terms</vt:lpstr>
      <vt:lpstr>Types of Analysis</vt:lpstr>
      <vt:lpstr>Qualitative Univariate Analysis</vt:lpstr>
      <vt:lpstr>Quantitative Univariate Analysis</vt:lpstr>
      <vt:lpstr>Qualitative Bivariate Analysis</vt:lpstr>
      <vt:lpstr>Quantitative Bivariate Analysis</vt:lpstr>
      <vt:lpstr>Qualitative and Quantitative Bivariate Analysis</vt:lpstr>
      <vt:lpstr>Multivariate Analysis</vt:lpstr>
      <vt:lpstr>PowerPoint Presentation</vt:lpstr>
      <vt:lpstr>PowerPoint Presentation</vt:lpstr>
      <vt:lpstr>Code Demo</vt:lpstr>
      <vt:lpstr>Lab 3 Descriptive Statistics</vt:lpstr>
      <vt:lpstr>PowerPoint Presentation</vt:lpstr>
      <vt:lpstr>Data Visualization</vt:lpstr>
      <vt:lpstr>Data Visualization</vt:lpstr>
      <vt:lpstr>Data Visualization</vt:lpstr>
      <vt:lpstr>Types of Data Visualizations</vt:lpstr>
      <vt:lpstr>PowerPoint Presentation</vt:lpstr>
      <vt:lpstr>Code Demo</vt:lpstr>
      <vt:lpstr>Lab 4 Data Visualization</vt:lpstr>
      <vt:lpstr>PowerPoint Presentation</vt:lpstr>
      <vt:lpstr>Statistical Modeling</vt:lpstr>
      <vt:lpstr>Statistical Models</vt:lpstr>
      <vt:lpstr>Types of Statistical Models</vt:lpstr>
      <vt:lpstr>Simple Linear Regression</vt:lpstr>
      <vt:lpstr>Simple Linear Regression</vt:lpstr>
      <vt:lpstr>PowerPoint Presentation</vt:lpstr>
      <vt:lpstr>PowerPoint Presentation</vt:lpstr>
      <vt:lpstr>PowerPoint Presentation</vt:lpstr>
      <vt:lpstr>Code Demo</vt:lpstr>
      <vt:lpstr>Lab 5 Statistical Models</vt:lpstr>
      <vt:lpstr>PowerPoint Presentation</vt:lpstr>
      <vt:lpstr>Handling Big Data</vt:lpstr>
      <vt:lpstr>What is Big Data?</vt:lpstr>
      <vt:lpstr>Big Data is a Moving Target</vt:lpstr>
      <vt:lpstr>Do I Have Big Data?</vt:lpstr>
      <vt:lpstr>Big Data Decision Table</vt:lpstr>
      <vt:lpstr>Decision Table for Big Data in R</vt:lpstr>
      <vt:lpstr>If you don’t have a big data problem, but you think you have a big data problem, then you’ve just created a big data problem!</vt:lpstr>
      <vt:lpstr>How to Handle Big Data in R</vt:lpstr>
      <vt:lpstr>Sampling</vt:lpstr>
      <vt:lpstr>Microsoft R Open</vt:lpstr>
      <vt:lpstr>Microsoft R Open Performance</vt:lpstr>
      <vt:lpstr>3rd-Party Extension Packages</vt:lpstr>
      <vt:lpstr>3rd-Party Extension Packages</vt:lpstr>
      <vt:lpstr>Microsoft R Server</vt:lpstr>
      <vt:lpstr>No Code Demo or Lab 6</vt:lpstr>
      <vt:lpstr>Machine Learning</vt:lpstr>
      <vt:lpstr>What is Machine Learning?</vt:lpstr>
      <vt:lpstr>How does Machine Learning Work?</vt:lpstr>
      <vt:lpstr>What Can Machine Learning Do?</vt:lpstr>
      <vt:lpstr>Types of Machine Learning</vt:lpstr>
      <vt:lpstr>Types of ML Algorithms</vt:lpstr>
      <vt:lpstr>The Machine Learning Process</vt:lpstr>
      <vt:lpstr>PowerPoint Presentation</vt:lpstr>
      <vt:lpstr>Code Demo</vt:lpstr>
      <vt:lpstr>Lab 7 Machine Learning</vt:lpstr>
      <vt:lpstr>PowerPoint Presentation</vt:lpstr>
      <vt:lpstr>R in Practice</vt:lpstr>
      <vt:lpstr>How to Use R in Practice?</vt:lpstr>
      <vt:lpstr>How to Deploy to Production</vt:lpstr>
      <vt:lpstr>Code Demo</vt:lpstr>
      <vt:lpstr>PowerPoint Presentation</vt:lpstr>
      <vt:lpstr>Start with a Question</vt:lpstr>
      <vt:lpstr>Use the Right Tool for the Job</vt:lpstr>
      <vt:lpstr>Know Your Audience</vt:lpstr>
      <vt:lpstr>Create Clean Data Analyses</vt:lpstr>
      <vt:lpstr>Avoid Biases and Information Distortions</vt:lpstr>
      <vt:lpstr>Create Reproducible Research</vt:lpstr>
      <vt:lpstr>How Do We Create Reproducible Research?</vt:lpstr>
      <vt:lpstr>Where to Go Next…</vt:lpstr>
      <vt:lpstr>PowerPoint Presentation</vt:lpstr>
      <vt:lpstr>Conclusion</vt:lpstr>
      <vt:lpstr>Conclusion</vt:lpstr>
      <vt:lpstr>Feedback</vt:lpstr>
      <vt:lpstr>Contact Info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Data Analysis with R</dc:title>
  <dc:creator>Matthew</dc:creator>
  <cp:lastModifiedBy>Matthew</cp:lastModifiedBy>
  <cp:revision>651</cp:revision>
  <dcterms:created xsi:type="dcterms:W3CDTF">2006-08-16T00:00:00Z</dcterms:created>
  <dcterms:modified xsi:type="dcterms:W3CDTF">2016-05-18T19:56:13Z</dcterms:modified>
</cp:coreProperties>
</file>